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98" r:id="rId2"/>
  </p:sldMasterIdLst>
  <p:notesMasterIdLst>
    <p:notesMasterId r:id="rId40"/>
  </p:notesMasterIdLst>
  <p:handoutMasterIdLst>
    <p:handoutMasterId r:id="rId41"/>
  </p:handoutMasterIdLst>
  <p:sldIdLst>
    <p:sldId id="367" r:id="rId3"/>
    <p:sldId id="393" r:id="rId4"/>
    <p:sldId id="392" r:id="rId5"/>
    <p:sldId id="401" r:id="rId6"/>
    <p:sldId id="425" r:id="rId7"/>
    <p:sldId id="446" r:id="rId8"/>
    <p:sldId id="400" r:id="rId9"/>
    <p:sldId id="402" r:id="rId10"/>
    <p:sldId id="405" r:id="rId11"/>
    <p:sldId id="415" r:id="rId12"/>
    <p:sldId id="429" r:id="rId13"/>
    <p:sldId id="406" r:id="rId14"/>
    <p:sldId id="432" r:id="rId15"/>
    <p:sldId id="439" r:id="rId16"/>
    <p:sldId id="416" r:id="rId17"/>
    <p:sldId id="448" r:id="rId18"/>
    <p:sldId id="449" r:id="rId19"/>
    <p:sldId id="408" r:id="rId20"/>
    <p:sldId id="421" r:id="rId21"/>
    <p:sldId id="379" r:id="rId22"/>
    <p:sldId id="445" r:id="rId23"/>
    <p:sldId id="435" r:id="rId24"/>
    <p:sldId id="433" r:id="rId25"/>
    <p:sldId id="440" r:id="rId26"/>
    <p:sldId id="441" r:id="rId27"/>
    <p:sldId id="420" r:id="rId28"/>
    <p:sldId id="451" r:id="rId29"/>
    <p:sldId id="447" r:id="rId30"/>
    <p:sldId id="403" r:id="rId31"/>
    <p:sldId id="414" r:id="rId32"/>
    <p:sldId id="411" r:id="rId33"/>
    <p:sldId id="410" r:id="rId34"/>
    <p:sldId id="419" r:id="rId35"/>
    <p:sldId id="450" r:id="rId36"/>
    <p:sldId id="444" r:id="rId37"/>
    <p:sldId id="443" r:id="rId38"/>
    <p:sldId id="442" r:id="rId39"/>
  </p:sldIdLst>
  <p:sldSz cx="9144000" cy="6858000" type="screen4x3"/>
  <p:notesSz cx="7010400" cy="92964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ＭＳ Ｐゴシック" pitchFamily="6" charset="-128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ＭＳ Ｐゴシック" pitchFamily="6" charset="-128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ＭＳ Ｐゴシック" pitchFamily="6" charset="-128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ＭＳ Ｐゴシック" pitchFamily="6" charset="-128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ＭＳ Ｐゴシック" pitchFamily="6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ＭＳ Ｐゴシック" pitchFamily="6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ＭＳ Ｐゴシック" pitchFamily="6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ＭＳ Ｐゴシック" pitchFamily="6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ＭＳ Ｐゴシック" pitchFamily="6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page" id="{F409B5DD-7E18-4111-8B42-6479EE2D4A65}">
          <p14:sldIdLst>
            <p14:sldId id="367"/>
            <p14:sldId id="393"/>
          </p14:sldIdLst>
        </p14:section>
        <p14:section name="Motivation" id="{B06C1F3C-5DF5-4222-A501-A610D31C4D79}">
          <p14:sldIdLst>
            <p14:sldId id="392"/>
          </p14:sldIdLst>
        </p14:section>
        <p14:section name="intro NV and theory" id="{BEFF905C-AD18-4124-84B7-0E0EF48C65D9}">
          <p14:sldIdLst>
            <p14:sldId id="401"/>
            <p14:sldId id="425"/>
            <p14:sldId id="446"/>
          </p14:sldIdLst>
        </p14:section>
        <p14:section name="exerimental setup" id="{33BB6E90-D622-438F-B420-450AFB0BE451}">
          <p14:sldIdLst>
            <p14:sldId id="400"/>
          </p14:sldIdLst>
        </p14:section>
        <p14:section name="demonstation of MSM operation principle" id="{510166CB-26E7-4902-81AE-FE56585ECDA0}">
          <p14:sldIdLst>
            <p14:sldId id="402"/>
            <p14:sldId id="405"/>
            <p14:sldId id="415"/>
          </p14:sldIdLst>
        </p14:section>
        <p14:section name="Spin to Charge Conversion" id="{4A69BBC8-0449-454C-863F-7F3F55558F61}">
          <p14:sldIdLst>
            <p14:sldId id="429"/>
            <p14:sldId id="406"/>
          </p14:sldIdLst>
        </p14:section>
        <p14:section name="SCC CHAPTER" id="{6FFC0A66-4D06-4B23-B77B-0E46659A8AEC}">
          <p14:sldIdLst>
            <p14:sldId id="432"/>
            <p14:sldId id="439"/>
            <p14:sldId id="416"/>
          </p14:sldIdLst>
        </p14:section>
        <p14:section name="SCC Optimization: methods multi laser pulse sequences" id="{B0F5C4A1-A392-4F0C-AD2D-935E89A318F5}">
          <p14:sldIdLst>
            <p14:sldId id="448"/>
            <p14:sldId id="449"/>
          </p14:sldIdLst>
        </p14:section>
        <p14:section name="Summary and Outlook" id="{1456CDEC-916A-415C-B6B2-2B0EAD4789C3}">
          <p14:sldIdLst>
            <p14:sldId id="408"/>
            <p14:sldId id="421"/>
          </p14:sldIdLst>
        </p14:section>
        <p14:section name="Endpage" id="{3B668F4E-92CA-40B3-813E-0EAC7F31B339}">
          <p14:sldIdLst>
            <p14:sldId id="379"/>
          </p14:sldIdLst>
        </p14:section>
        <p14:section name="summary level diagram" id="{7B357A1D-393B-4282-90DE-29093119B030}">
          <p14:sldIdLst/>
        </p14:section>
        <p14:section name="Appendix Optics" id="{AA71A59C-D2D5-4EE5-8A54-5A19B5A44D18}">
          <p14:sldIdLst>
            <p14:sldId id="445"/>
            <p14:sldId id="435"/>
            <p14:sldId id="433"/>
            <p14:sldId id="440"/>
            <p14:sldId id="441"/>
            <p14:sldId id="420"/>
            <p14:sldId id="451"/>
            <p14:sldId id="447"/>
            <p14:sldId id="403"/>
          </p14:sldIdLst>
        </p14:section>
        <p14:section name="Experiments" id="{0FF75777-98C2-4ABE-99A6-736BB43B2E21}">
          <p14:sldIdLst>
            <p14:sldId id="414"/>
            <p14:sldId id="411"/>
            <p14:sldId id="410"/>
            <p14:sldId id="419"/>
            <p14:sldId id="450"/>
            <p14:sldId id="444"/>
          </p14:sldIdLst>
        </p14:section>
        <p14:section name="APP: ESR" id="{F7B87510-16F5-449B-BE51-96BBA918D027}">
          <p14:sldIdLst>
            <p14:sldId id="443"/>
            <p14:sldId id="4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eth Sebastian" initials="SS" lastIdx="8" clrIdx="0">
    <p:extLst>
      <p:ext uri="{19B8F6BF-5375-455C-9EA6-DF929625EA0E}">
        <p15:presenceInfo xmlns:p15="http://schemas.microsoft.com/office/powerpoint/2012/main" userId="S-1-5-21-1977089701-2616868923-688809556-112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5FF00"/>
    <a:srgbClr val="990033"/>
    <a:srgbClr val="7FFF7F"/>
    <a:srgbClr val="1D1914"/>
    <a:srgbClr val="201917"/>
    <a:srgbClr val="989898"/>
    <a:srgbClr val="0065BD"/>
    <a:srgbClr val="0D0D0D"/>
    <a:srgbClr val="295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3" autoAdjust="0"/>
    <p:restoredTop sz="86545" autoAdjust="0"/>
  </p:normalViewPr>
  <p:slideViewPr>
    <p:cSldViewPr snapToGrid="0">
      <p:cViewPr varScale="1">
        <p:scale>
          <a:sx n="92" d="100"/>
          <a:sy n="92" d="100"/>
        </p:scale>
        <p:origin x="3852" y="66"/>
      </p:cViewPr>
      <p:guideLst>
        <p:guide orient="horz" pos="1968"/>
        <p:guide pos="28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732" y="102"/>
      </p:cViewPr>
      <p:guideLst/>
    </p:cSldViewPr>
  </p:notesViewPr>
  <p:gridSpacing cx="152400" cy="152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19289" y="172694"/>
            <a:ext cx="3453271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284134" y="172694"/>
            <a:ext cx="2181013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31C667AD-563E-48EE-9EAA-B3DB03480B88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775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F1B62AB3-E36F-40A8-A447-4816936B437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4490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Grundstruktur:</a:t>
            </a:r>
          </a:p>
          <a:p>
            <a:r>
              <a:rPr lang="de-DE" smtClean="0"/>
              <a:t>Einführung:</a:t>
            </a:r>
            <a:r>
              <a:rPr lang="de-DE" baseline="0" smtClean="0"/>
              <a:t> NV- ist toll</a:t>
            </a:r>
          </a:p>
          <a:p>
            <a:r>
              <a:rPr lang="de-DE" baseline="0" smtClean="0"/>
              <a:t>NV Zentrum </a:t>
            </a:r>
            <a:r>
              <a:rPr lang="de-DE" baseline="0" err="1" smtClean="0"/>
              <a:t>Levelschema</a:t>
            </a:r>
            <a:endParaRPr lang="de-DE" baseline="0" smtClean="0"/>
          </a:p>
          <a:p>
            <a:r>
              <a:rPr lang="de-DE" baseline="0" smtClean="0"/>
              <a:t>ESR, optisch detektiert (ODMR), erkläre im </a:t>
            </a:r>
            <a:r>
              <a:rPr lang="de-DE" baseline="0" err="1" smtClean="0"/>
              <a:t>Levelschema</a:t>
            </a:r>
            <a:r>
              <a:rPr lang="de-DE" baseline="0" smtClean="0"/>
              <a:t>, dann zeige ODMR Setup. Am Ende der Folie sage ich, dass ODMR aufwändig ist (Filter, APD, Lange Wartezeiten (bei kleiner Countrate, Effizienz, …)</a:t>
            </a:r>
          </a:p>
          <a:p>
            <a:r>
              <a:rPr lang="de-DE" baseline="0" smtClean="0"/>
              <a:t>Deshalb: elektrisch von Vorteil: </a:t>
            </a:r>
            <a:r>
              <a:rPr lang="de-DE" baseline="0" err="1" smtClean="0"/>
              <a:t>pEDMR</a:t>
            </a:r>
            <a:r>
              <a:rPr lang="de-DE" baseline="0" smtClean="0"/>
              <a:t> (viel zeit lassen, ausführlich Dynamik diskutieren</a:t>
            </a:r>
          </a:p>
          <a:p>
            <a:r>
              <a:rPr lang="de-DE" baseline="0" smtClean="0"/>
              <a:t>(leider kleiner Strom, muss verstärkt werden, was das ganze Detektionsverfahren langsam macht)</a:t>
            </a:r>
          </a:p>
          <a:p>
            <a:r>
              <a:rPr lang="de-DE" baseline="0" smtClean="0"/>
              <a:t>Darauf basierend erkläre ich meine Stromauslese endlich, indem ich das zweite Setupbild zeige.</a:t>
            </a:r>
          </a:p>
          <a:p>
            <a:r>
              <a:rPr lang="de-DE" baseline="0" smtClean="0"/>
              <a:t>Danach MSM Detektor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3905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3514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 Pulse</a:t>
            </a:r>
            <a:r>
              <a:rPr lang="en-US" baseline="0" dirty="0" smtClean="0"/>
              <a:t> sequence: mw pulse initializes NV spin, green laser excitation and ionization of NV-</a:t>
            </a:r>
          </a:p>
          <a:p>
            <a:r>
              <a:rPr lang="en-US" baseline="0" dirty="0" smtClean="0"/>
              <a:t>When spin prepared to ms1, shelfing into dark state</a:t>
            </a:r>
          </a:p>
          <a:p>
            <a:pPr marL="0" indent="0">
              <a:buNone/>
            </a:pPr>
            <a:r>
              <a:rPr lang="en-US" baseline="0" dirty="0" smtClean="0"/>
              <a:t>2   table: the same resonance frequency within the small error bars (40-70 kHz)</a:t>
            </a:r>
          </a:p>
          <a:p>
            <a:pPr marL="0" indent="0">
              <a:buNone/>
            </a:pPr>
            <a:r>
              <a:rPr lang="en-US" baseline="0" dirty="0" smtClean="0"/>
              <a:t>	(</a:t>
            </a:r>
            <a:r>
              <a:rPr lang="en-US" baseline="0" dirty="0" err="1" smtClean="0"/>
              <a:t>df</a:t>
            </a:r>
            <a:r>
              <a:rPr lang="en-US" baseline="0" dirty="0" smtClean="0"/>
              <a:t>/f=70 000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pEDMR</a:t>
            </a:r>
            <a:r>
              <a:rPr lang="en-US" baseline="0" dirty="0" smtClean="0"/>
              <a:t>, 40000 for ODMR)</a:t>
            </a:r>
          </a:p>
          <a:p>
            <a:pPr marL="228600" indent="-228600">
              <a:buAutoNum type="arabicPlain" startAt="3"/>
            </a:pPr>
            <a:r>
              <a:rPr lang="en-US" baseline="0" dirty="0" smtClean="0"/>
              <a:t>linewidth smaller in </a:t>
            </a:r>
            <a:r>
              <a:rPr lang="en-US" baseline="0" dirty="0" err="1" smtClean="0"/>
              <a:t>pEDMR</a:t>
            </a:r>
            <a:r>
              <a:rPr lang="en-US" baseline="0" dirty="0" smtClean="0"/>
              <a:t>: different excitation volume, linewidth narrowed under higher excitation power</a:t>
            </a:r>
          </a:p>
          <a:p>
            <a:pPr marL="228600" indent="-228600">
              <a:buAutoNum type="arabicPlain" startAt="3"/>
            </a:pPr>
            <a:r>
              <a:rPr lang="en-US" baseline="0" dirty="0" smtClean="0"/>
              <a:t>Contrast comparable, function of the laser intensity and duration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289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Flat off res data,  in resonance spin transitions induced, depending on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MW</a:t>
            </a:r>
            <a:r>
              <a:rPr lang="en-US" baseline="-25000" dirty="0" smtClean="0"/>
              <a:t>.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t</a:t>
            </a:r>
            <a:r>
              <a:rPr lang="en-US" baseline="-25000" dirty="0" err="1" smtClean="0"/>
              <a:t>min</a:t>
            </a:r>
            <a:r>
              <a:rPr lang="en-US" baseline="0" dirty="0" smtClean="0"/>
              <a:t> varies with distance.</a:t>
            </a:r>
          </a:p>
          <a:p>
            <a:r>
              <a:rPr lang="en-US" baseline="0" dirty="0" smtClean="0"/>
              <a:t>When t is used to derive B that is assumed to decrease with 1/R </a:t>
            </a:r>
          </a:p>
          <a:p>
            <a:r>
              <a:rPr lang="en-US" baseline="0" dirty="0" smtClean="0"/>
              <a:t>assuming R1=180 and R2 / 240  (R0=180, Feld </a:t>
            </a:r>
            <a:r>
              <a:rPr lang="en-US" baseline="0" dirty="0" err="1" smtClean="0"/>
              <a:t>dort</a:t>
            </a:r>
            <a:r>
              <a:rPr lang="en-US" baseline="0" dirty="0" smtClean="0"/>
              <a:t> 0.15 </a:t>
            </a:r>
            <a:r>
              <a:rPr lang="en-US" baseline="0" dirty="0" err="1" smtClean="0"/>
              <a:t>mT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tpi</a:t>
            </a:r>
            <a:r>
              <a:rPr lang="en-US" baseline="0" dirty="0" smtClean="0"/>
              <a:t>=120 ns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9071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scale, bandgap -5.45</a:t>
            </a:r>
            <a:r>
              <a:rPr lang="en-US" baseline="0" dirty="0" smtClean="0"/>
              <a:t> eV, arrows to scale</a:t>
            </a:r>
          </a:p>
          <a:p>
            <a:r>
              <a:rPr lang="en-US" dirty="0" smtClean="0"/>
              <a:t>NV- shaded</a:t>
            </a:r>
            <a:r>
              <a:rPr lang="en-US" baseline="0" dirty="0" smtClean="0"/>
              <a:t> area: uncertainty of the energy level</a:t>
            </a:r>
            <a:endParaRPr lang="en-US" dirty="0" smtClean="0"/>
          </a:p>
          <a:p>
            <a:r>
              <a:rPr lang="en-US" dirty="0" smtClean="0"/>
              <a:t>NV0</a:t>
            </a:r>
          </a:p>
          <a:p>
            <a:r>
              <a:rPr lang="en-US" dirty="0" smtClean="0"/>
              <a:t>Ns0 substitutional,</a:t>
            </a:r>
            <a:r>
              <a:rPr lang="en-US" baseline="0" dirty="0" smtClean="0"/>
              <a:t> neutral charge state, can be ionized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8284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054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91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379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71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7977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830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Theory of Physical principles we use for readout</a:t>
            </a:r>
            <a:r>
              <a:rPr lang="en-US" baseline="0" dirty="0" smtClean="0"/>
              <a:t> of NV</a:t>
            </a:r>
          </a:p>
          <a:p>
            <a:r>
              <a:rPr lang="en-US" baseline="0" dirty="0" smtClean="0"/>
              <a:t>Introduce new spectrometer, show spin resonance experiments</a:t>
            </a:r>
          </a:p>
          <a:p>
            <a:r>
              <a:rPr lang="en-US" baseline="0" dirty="0" smtClean="0"/>
              <a:t>Discuss the level diagram of </a:t>
            </a:r>
            <a:r>
              <a:rPr lang="en-US" baseline="0" dirty="0" err="1" smtClean="0"/>
              <a:t>nv</a:t>
            </a:r>
            <a:r>
              <a:rPr lang="en-US" baseline="0" dirty="0" smtClean="0"/>
              <a:t>- and how this knowledge can be used for improvement of spin to charge conversion</a:t>
            </a:r>
          </a:p>
          <a:p>
            <a:r>
              <a:rPr lang="en-US" baseline="0" dirty="0" smtClean="0"/>
              <a:t>BEFORE I come to the conclusions and an outlook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8867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406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102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Hrubesch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Hartz: </a:t>
            </a:r>
            <a:r>
              <a:rPr lang="de-DE" baseline="0" dirty="0" err="1" smtClean="0"/>
              <a:t>less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laser</a:t>
            </a:r>
            <a:r>
              <a:rPr lang="de-DE" baseline="0" dirty="0" smtClean="0"/>
              <a:t> power </a:t>
            </a:r>
            <a:r>
              <a:rPr lang="de-DE" baseline="0" dirty="0" err="1" smtClean="0"/>
              <a:t>required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SCC (4-5x </a:t>
            </a:r>
            <a:r>
              <a:rPr lang="de-DE" baseline="0" dirty="0" err="1" smtClean="0"/>
              <a:t>less</a:t>
            </a:r>
            <a:r>
              <a:rPr lang="de-DE" baseline="0" dirty="0" smtClean="0"/>
              <a:t>, pulse </a:t>
            </a:r>
            <a:r>
              <a:rPr lang="de-DE" baseline="0" dirty="0" err="1" smtClean="0"/>
              <a:t>durations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same)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9976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1686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595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6378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2305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99129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5482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563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Diamond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nanopillar</a:t>
            </a:r>
            <a:r>
              <a:rPr lang="en-US" baseline="0" dirty="0" smtClean="0"/>
              <a:t> with single NV: scan hard disk magnetic field domains</a:t>
            </a:r>
            <a:endParaRPr lang="en-US" dirty="0" smtClean="0"/>
          </a:p>
          <a:p>
            <a:r>
              <a:rPr lang="en-US" dirty="0" smtClean="0"/>
              <a:t>Spin coherence can be enhanced by applying</a:t>
            </a:r>
            <a:r>
              <a:rPr lang="en-US" baseline="0" dirty="0" smtClean="0"/>
              <a:t> a pulse sequence multiple times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65397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304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Flat off res data,  in resonance spin transitions induced, depending on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MW</a:t>
            </a:r>
            <a:r>
              <a:rPr lang="en-US" baseline="-25000" dirty="0" smtClean="0"/>
              <a:t>.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tminimum</a:t>
            </a:r>
            <a:r>
              <a:rPr lang="en-US" baseline="0" dirty="0" smtClean="0"/>
              <a:t> varies with distance of mw wire. When t is used to derive B that goes with 1/R assuming R1=180 and R2 / 240  (=R0=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9907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Level Diagramm mit allen 5 NV </a:t>
            </a:r>
            <a:r>
              <a:rPr lang="de-DE" err="1" smtClean="0"/>
              <a:t>states</a:t>
            </a:r>
            <a:r>
              <a:rPr lang="de-DE" smtClean="0"/>
              <a:t>, </a:t>
            </a:r>
            <a:r>
              <a:rPr lang="de-DE" err="1" smtClean="0"/>
              <a:t>to</a:t>
            </a:r>
            <a:r>
              <a:rPr lang="de-DE" smtClean="0"/>
              <a:t> </a:t>
            </a:r>
            <a:r>
              <a:rPr lang="de-DE" err="1" smtClean="0"/>
              <a:t>scale</a:t>
            </a:r>
            <a:r>
              <a:rPr lang="de-DE" smtClean="0"/>
              <a:t>!!!</a:t>
            </a:r>
          </a:p>
          <a:p>
            <a:r>
              <a:rPr lang="de-DE" smtClean="0"/>
              <a:t>N_s^0 States, Rohrer </a:t>
            </a:r>
            <a:r>
              <a:rPr lang="de-DE" err="1" smtClean="0"/>
              <a:t>Spectrum</a:t>
            </a:r>
            <a:r>
              <a:rPr lang="de-DE" smtClean="0"/>
              <a:t>!!!, </a:t>
            </a:r>
            <a:r>
              <a:rPr lang="de-DE" err="1" smtClean="0"/>
              <a:t>abs</a:t>
            </a:r>
            <a:r>
              <a:rPr lang="de-DE" smtClean="0"/>
              <a:t> setzt ein bei bereits 1 eV</a:t>
            </a:r>
          </a:p>
          <a:p>
            <a:r>
              <a:rPr lang="de-DE" smtClean="0"/>
              <a:t>Zeige </a:t>
            </a:r>
            <a:r>
              <a:rPr lang="de-DE" err="1" smtClean="0"/>
              <a:t>pedmr</a:t>
            </a:r>
            <a:r>
              <a:rPr lang="de-DE" smtClean="0"/>
              <a:t> </a:t>
            </a:r>
            <a:r>
              <a:rPr lang="de-DE" err="1" smtClean="0"/>
              <a:t>experimente</a:t>
            </a:r>
            <a:r>
              <a:rPr lang="de-DE" smtClean="0"/>
              <a:t> von Chen, </a:t>
            </a:r>
          </a:p>
          <a:p>
            <a:r>
              <a:rPr lang="de-DE" smtClean="0"/>
              <a:t>Optisches auslesen von NV </a:t>
            </a:r>
            <a:r>
              <a:rPr lang="de-DE" err="1" smtClean="0"/>
              <a:t>spin</a:t>
            </a:r>
            <a:r>
              <a:rPr lang="de-DE" smtClean="0"/>
              <a:t> mit </a:t>
            </a:r>
            <a:r>
              <a:rPr lang="de-DE" err="1" smtClean="0"/>
              <a:t>green</a:t>
            </a:r>
            <a:r>
              <a:rPr lang="de-DE" smtClean="0"/>
              <a:t>, NIR pulse </a:t>
            </a:r>
            <a:r>
              <a:rPr lang="de-DE" err="1" smtClean="0"/>
              <a:t>sequence</a:t>
            </a:r>
            <a:endParaRPr lang="de-DE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13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62117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265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13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654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 ground state triplet</a:t>
            </a:r>
          </a:p>
          <a:p>
            <a:r>
              <a:rPr lang="en-US" dirty="0" smtClean="0"/>
              <a:t>Opt excited, spin conserving</a:t>
            </a:r>
            <a:r>
              <a:rPr lang="en-US" baseline="0" dirty="0" smtClean="0"/>
              <a:t> optical transitions </a:t>
            </a:r>
          </a:p>
          <a:p>
            <a:r>
              <a:rPr lang="en-US" baseline="0" dirty="0" smtClean="0"/>
              <a:t>(CYCLING) for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 = 0</a:t>
            </a:r>
          </a:p>
          <a:p>
            <a:r>
              <a:rPr lang="en-US" baseline="0" dirty="0" err="1" smtClean="0"/>
              <a:t>Schelfing</a:t>
            </a:r>
            <a:r>
              <a:rPr lang="en-US" baseline="0" dirty="0" smtClean="0"/>
              <a:t> into dark state for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 1 </a:t>
            </a:r>
          </a:p>
          <a:p>
            <a:r>
              <a:rPr lang="en-US" baseline="0" dirty="0" smtClean="0"/>
              <a:t>For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=0: ionization out of excited NV-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568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753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001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62AB3-E36F-40A8-A447-4816936B437F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2275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1963" y="1633538"/>
            <a:ext cx="8256587" cy="4634097"/>
          </a:xfrm>
        </p:spPr>
        <p:txBody>
          <a:bodyPr/>
          <a:lstStyle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457200" y="6489245"/>
            <a:ext cx="4341180" cy="3048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9/19/2017</a:t>
            </a:r>
            <a:endParaRPr lang="de-DE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3776976" y="6506534"/>
            <a:ext cx="1626559" cy="304800"/>
          </a:xfrm>
        </p:spPr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 smtClean="0"/>
              <a:t>Felix Hartz</a:t>
            </a:r>
            <a:endParaRPr lang="de-D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8096435" y="6489245"/>
            <a:ext cx="622116" cy="304800"/>
          </a:xfrm>
        </p:spPr>
        <p:txBody>
          <a:bodyPr/>
          <a:lstStyle>
            <a:lvl1pPr algn="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42D60624-CDB5-4C32-9791-CF1DBAD28D0C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9/19/2017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Felix Hartz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C19E-17AF-4B31-9BA4-338D308A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77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9/19/2017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Felix Hartz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C19E-17AF-4B31-9BA4-338D308A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93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9/19/2017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Felix Hartz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C19E-17AF-4B31-9BA4-338D308A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40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9/19/2017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Felix Hartz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C19E-17AF-4B31-9BA4-338D308A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61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9/19/2017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Felix Hartz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C19E-17AF-4B31-9BA4-338D308A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9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9/19/2017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Felix Hartz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C19E-17AF-4B31-9BA4-338D308A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61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9/19/2017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Felix Hartz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C19E-17AF-4B31-9BA4-338D308A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28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1963" y="1633538"/>
            <a:ext cx="8256587" cy="4634097"/>
          </a:xfrm>
        </p:spPr>
        <p:txBody>
          <a:bodyPr/>
          <a:lstStyle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457200" y="6489245"/>
            <a:ext cx="4341180" cy="3048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9/19/2017</a:t>
            </a:r>
            <a:endParaRPr lang="de-DE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3776976" y="6506534"/>
            <a:ext cx="1626559" cy="304800"/>
          </a:xfrm>
        </p:spPr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 smtClean="0"/>
              <a:t>Felix Hartz</a:t>
            </a:r>
            <a:endParaRPr lang="de-D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8096435" y="6489245"/>
            <a:ext cx="622116" cy="304800"/>
          </a:xfrm>
        </p:spPr>
        <p:txBody>
          <a:bodyPr/>
          <a:lstStyle>
            <a:lvl1pPr algn="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D26E857-913A-44EE-A4FA-552E2EE0A7D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8869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9/19/2017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Felix Hartz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E857-913A-44EE-A4FA-552E2EE0A7D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Rectangle 3"/>
          <p:cNvSpPr txBox="1">
            <a:spLocks noChangeArrowheads="1"/>
          </p:cNvSpPr>
          <p:nvPr userDrawn="1"/>
        </p:nvSpPr>
        <p:spPr>
          <a:xfrm>
            <a:off x="495300" y="1828800"/>
            <a:ext cx="81280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18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2686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2488" y="1597981"/>
            <a:ext cx="3987800" cy="471404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3"/>
          </p:nvPr>
        </p:nvSpPr>
        <p:spPr>
          <a:xfrm>
            <a:off x="4699743" y="1599461"/>
            <a:ext cx="3987800" cy="471404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9/19/2017</a:t>
            </a:r>
            <a:endParaRPr lang="de-DE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D26E857-913A-44EE-A4FA-552E2EE0A7D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Felix Hartz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9/19/2017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Felix Hartz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C19E-17AF-4B31-9BA4-338D308A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74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9/19/2017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Felix Hartz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C19E-17AF-4B31-9BA4-338D308A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3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9/19/2017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Felix Hartz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C19E-17AF-4B31-9BA4-338D308A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27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9/19/2017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Felix Hartz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C19E-17AF-4B31-9BA4-338D308A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76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9/19/2017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Felix Hartz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C19E-17AF-4B31-9BA4-338D308A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68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1"/>
          <a:stretch/>
        </p:blipFill>
        <p:spPr>
          <a:xfrm>
            <a:off x="0" y="6457770"/>
            <a:ext cx="9144000" cy="40023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9" r="7708"/>
          <a:stretch/>
        </p:blipFill>
        <p:spPr>
          <a:xfrm>
            <a:off x="2726499" y="0"/>
            <a:ext cx="6417579" cy="585858"/>
          </a:xfrm>
          <a:prstGeom prst="rect">
            <a:avLst/>
          </a:prstGeom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320249" y="6507340"/>
            <a:ext cx="434118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9/19/2017</a:t>
            </a: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8416" y="6508810"/>
            <a:ext cx="233631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Felix Hartz</a:t>
            </a: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5616" y="6507336"/>
            <a:ext cx="11807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F375A9E-E210-451A-BFEC-141F5B56B16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6" name="Line 22"/>
          <p:cNvSpPr>
            <a:spLocks noChangeShapeType="1"/>
          </p:cNvSpPr>
          <p:nvPr/>
        </p:nvSpPr>
        <p:spPr bwMode="auto">
          <a:xfrm>
            <a:off x="0" y="595160"/>
            <a:ext cx="91440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13" name="Picture 12" descr="logo_wsi.bmp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77058" y="117749"/>
            <a:ext cx="2549187" cy="36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TUMLogo_mZ_L_Outline_blau_RGB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5571" y="134244"/>
            <a:ext cx="2278339" cy="326261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24" name="Title Placeholder 23"/>
          <p:cNvSpPr>
            <a:spLocks noGrp="1"/>
          </p:cNvSpPr>
          <p:nvPr>
            <p:ph type="title"/>
          </p:nvPr>
        </p:nvSpPr>
        <p:spPr>
          <a:xfrm>
            <a:off x="457200" y="825622"/>
            <a:ext cx="8229600" cy="574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697" r:id="rId3"/>
    <p:sldLayoutId id="214748369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9/19/2017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Felix Hartz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2C19E-17AF-4B31-9BA4-338D308A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8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10" Type="http://schemas.openxmlformats.org/officeDocument/2006/relationships/image" Target="../media/image1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1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44.PNG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18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10" Type="http://schemas.openxmlformats.org/officeDocument/2006/relationships/image" Target="../media/image77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5" Type="http://schemas.openxmlformats.org/officeDocument/2006/relationships/image" Target="../media/image67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66512" y="3210334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8950" y="3739653"/>
            <a:ext cx="1406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Master Talk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0288" y="4268972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9443" y="1524000"/>
            <a:ext cx="7785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Readout of NV</a:t>
            </a:r>
            <a:r>
              <a:rPr lang="de-DE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ˉ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Centers in Diamond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164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Raw Imag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" t="29573" r="3921" b="2095"/>
          <a:stretch/>
        </p:blipFill>
        <p:spPr>
          <a:xfrm>
            <a:off x="4200525" y="2352870"/>
            <a:ext cx="4638675" cy="4038600"/>
          </a:xfrm>
          <a:prstGeom prst="rect">
            <a:avLst/>
          </a:prstGeom>
        </p:spPr>
      </p:pic>
      <p:pic>
        <p:nvPicPr>
          <p:cNvPr id="25" name="contacts and slic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2" r="18559" b="73575"/>
          <a:stretch/>
        </p:blipFill>
        <p:spPr>
          <a:xfrm>
            <a:off x="4209215" y="862889"/>
            <a:ext cx="3938093" cy="1352939"/>
          </a:xfrm>
          <a:prstGeom prst="rect">
            <a:avLst/>
          </a:prstGeom>
        </p:spPr>
      </p:pic>
      <p:pic>
        <p:nvPicPr>
          <p:cNvPr id="35" name="last pic: assymetry" hidden="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21" r="5527" b="1520"/>
          <a:stretch/>
        </p:blipFill>
        <p:spPr>
          <a:xfrm>
            <a:off x="4216240" y="2369976"/>
            <a:ext cx="4632485" cy="4049842"/>
          </a:xfrm>
          <a:prstGeom prst="rect">
            <a:avLst/>
          </a:prstGeom>
        </p:spPr>
      </p:pic>
      <p:pic>
        <p:nvPicPr>
          <p:cNvPr id="26" name="microscope diamond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8" y="2265015"/>
            <a:ext cx="2602105" cy="25976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DDFB4FA-CD91-491F-8E51-21AABC914794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14100" y="875978"/>
            <a:ext cx="3259524" cy="714123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Photocurrent Detection: Lateral Dependence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76466" y="3180537"/>
            <a:ext cx="975446" cy="1254631"/>
            <a:chOff x="1676466" y="3180537"/>
            <a:chExt cx="975446" cy="1254631"/>
          </a:xfrm>
        </p:grpSpPr>
        <p:grpSp>
          <p:nvGrpSpPr>
            <p:cNvPr id="27" name="Group 26"/>
            <p:cNvGrpSpPr/>
            <p:nvPr/>
          </p:nvGrpSpPr>
          <p:grpSpPr>
            <a:xfrm>
              <a:off x="2054036" y="3879418"/>
              <a:ext cx="460398" cy="555750"/>
              <a:chOff x="2317826" y="4155821"/>
              <a:chExt cx="460398" cy="555750"/>
            </a:xfrm>
          </p:grpSpPr>
          <p:cxnSp>
            <p:nvCxnSpPr>
              <p:cNvPr id="28" name="Straight Arrow Connector 27"/>
              <p:cNvCxnSpPr/>
              <p:nvPr/>
            </p:nvCxnSpPr>
            <p:spPr bwMode="auto">
              <a:xfrm flipH="1">
                <a:off x="2411226" y="4425118"/>
                <a:ext cx="366998" cy="0"/>
              </a:xfrm>
              <a:prstGeom prst="straightConnector1">
                <a:avLst/>
              </a:prstGeom>
              <a:ln w="1270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2317826" y="4311460"/>
                <a:ext cx="298480" cy="400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/>
              <p:nvPr/>
            </p:nvCxnSpPr>
            <p:spPr bwMode="auto">
              <a:xfrm flipH="1" flipV="1">
                <a:off x="2673246" y="4155821"/>
                <a:ext cx="104978" cy="26929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34" name="TextBox 33"/>
            <p:cNvSpPr txBox="1"/>
            <p:nvPr/>
          </p:nvSpPr>
          <p:spPr>
            <a:xfrm>
              <a:off x="2187937" y="3648677"/>
              <a:ext cx="2984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dirty="0"/>
            </a:p>
          </p:txBody>
        </p:sp>
        <p:cxnSp>
          <p:nvCxnSpPr>
            <p:cNvPr id="36" name="Straight Connector 35"/>
            <p:cNvCxnSpPr/>
            <p:nvPr/>
          </p:nvCxnSpPr>
          <p:spPr bwMode="auto">
            <a:xfrm flipV="1">
              <a:off x="1676466" y="4147503"/>
              <a:ext cx="853903" cy="694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2367859" y="3180537"/>
              <a:ext cx="2840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n-US" dirty="0"/>
            </a:p>
          </p:txBody>
        </p:sp>
        <p:cxnSp>
          <p:nvCxnSpPr>
            <p:cNvPr id="39" name="Straight Arrow Connector 38"/>
            <p:cNvCxnSpPr/>
            <p:nvPr/>
          </p:nvCxnSpPr>
          <p:spPr bwMode="auto">
            <a:xfrm flipH="1" flipV="1">
              <a:off x="2511865" y="3521580"/>
              <a:ext cx="2569" cy="62834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4" name="Rectangle 23"/>
          <p:cNvSpPr/>
          <p:nvPr/>
        </p:nvSpPr>
        <p:spPr>
          <a:xfrm>
            <a:off x="3783157" y="884852"/>
            <a:ext cx="337027" cy="468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 rot="16200000">
            <a:off x="8126914" y="4281280"/>
            <a:ext cx="1484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de-DE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hotocurrent</a:t>
            </a:r>
            <a:r>
              <a:rPr lang="de-D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de-DE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</a:t>
            </a:r>
            <a:r>
              <a:rPr lang="de-D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pic>
        <p:nvPicPr>
          <p:cNvPr id="32" name="slic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8" r="4396" b="2320"/>
          <a:stretch/>
        </p:blipFill>
        <p:spPr>
          <a:xfrm>
            <a:off x="4206909" y="2197927"/>
            <a:ext cx="4622960" cy="420810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 rot="16200000">
            <a:off x="3998022" y="2885487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  <a:r>
              <a:rPr lang="de-D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contacts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4112214" y="2203556"/>
            <a:ext cx="4872840" cy="4224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 rot="16200000">
            <a:off x="7451878" y="1468181"/>
            <a:ext cx="1484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de-DE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hotocurrent</a:t>
            </a:r>
            <a:r>
              <a:rPr lang="de-D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de-DE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</a:t>
            </a:r>
            <a:r>
              <a:rPr lang="de-D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211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3" grpId="0" animBg="1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314099" y="875978"/>
            <a:ext cx="4351207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de-DE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</a:t>
            </a:r>
            <a:r>
              <a:rPr lang="de-DE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versus Optical </a:t>
            </a:r>
            <a:r>
              <a:rPr lang="de-DE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Readout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109489"/>
              </p:ext>
            </p:extLst>
          </p:nvPr>
        </p:nvGraphicFramePr>
        <p:xfrm>
          <a:off x="5064486" y="2409864"/>
          <a:ext cx="3864910" cy="27033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7024">
                  <a:extLst>
                    <a:ext uri="{9D8B030D-6E8A-4147-A177-3AD203B41FA5}">
                      <a16:colId xmlns:a16="http://schemas.microsoft.com/office/drawing/2014/main" val="4037025710"/>
                    </a:ext>
                  </a:extLst>
                </a:gridCol>
                <a:gridCol w="1519583">
                  <a:extLst>
                    <a:ext uri="{9D8B030D-6E8A-4147-A177-3AD203B41FA5}">
                      <a16:colId xmlns:a16="http://schemas.microsoft.com/office/drawing/2014/main" val="337083027"/>
                    </a:ext>
                  </a:extLst>
                </a:gridCol>
                <a:gridCol w="1288303">
                  <a:extLst>
                    <a:ext uri="{9D8B030D-6E8A-4147-A177-3AD203B41FA5}">
                      <a16:colId xmlns:a16="http://schemas.microsoft.com/office/drawing/2014/main" val="2692325552"/>
                    </a:ext>
                  </a:extLst>
                </a:gridCol>
              </a:tblGrid>
              <a:tr h="52980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readout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de-DE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optical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electrical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625897"/>
                  </a:ext>
                </a:extLst>
              </a:tr>
              <a:tr h="80322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de-DE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(MHz)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2870.04 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± 0.04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2870.14 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± 0.07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556564"/>
                  </a:ext>
                </a:extLst>
              </a:tr>
              <a:tr h="677367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linewidth</a:t>
                      </a:r>
                      <a:endParaRPr lang="de-DE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(MHz)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14.90 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±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0.15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13.3 </a:t>
                      </a:r>
                      <a:r>
                        <a:rPr lang="en-US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±</a:t>
                      </a:r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0.13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794831"/>
                  </a:ext>
                </a:extLst>
              </a:tr>
              <a:tr h="692915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spin-contrast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(%)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-(14.4 </a:t>
                      </a:r>
                      <a:r>
                        <a:rPr lang="en-US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± 0.2)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-(12.6 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± 0.2)</a:t>
                      </a:r>
                    </a:p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23948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529461" y="2354240"/>
            <a:ext cx="4865416" cy="3208360"/>
            <a:chOff x="529461" y="2354240"/>
            <a:chExt cx="4865416" cy="3208360"/>
          </a:xfrm>
        </p:grpSpPr>
        <p:pic>
          <p:nvPicPr>
            <p:cNvPr id="15" name="finesweep data plot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10508"/>
            <a:stretch/>
          </p:blipFill>
          <p:spPr>
            <a:xfrm>
              <a:off x="529461" y="2354240"/>
              <a:ext cx="4865416" cy="320836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881087" y="4119574"/>
              <a:ext cx="144161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05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room</a:t>
              </a:r>
              <a:r>
                <a:rPr lang="de-DE" sz="105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05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temperature</a:t>
              </a:r>
              <a:endParaRPr lang="en-US" sz="1050" i="1"/>
            </a:p>
          </p:txBody>
        </p:sp>
      </p:grpSp>
      <p:grpSp>
        <p:nvGrpSpPr>
          <p:cNvPr id="23" name="white box inset level diagram"/>
          <p:cNvGrpSpPr/>
          <p:nvPr/>
        </p:nvGrpSpPr>
        <p:grpSpPr>
          <a:xfrm>
            <a:off x="1150017" y="2837972"/>
            <a:ext cx="3172681" cy="2178859"/>
            <a:chOff x="1150017" y="2837972"/>
            <a:chExt cx="3172681" cy="2178859"/>
          </a:xfrm>
        </p:grpSpPr>
        <p:sp>
          <p:nvSpPr>
            <p:cNvPr id="20" name="Rectangle 19"/>
            <p:cNvSpPr/>
            <p:nvPr/>
          </p:nvSpPr>
          <p:spPr>
            <a:xfrm rot="21242006">
              <a:off x="1982314" y="3794277"/>
              <a:ext cx="621031" cy="1222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50017" y="2837972"/>
              <a:ext cx="605693" cy="1193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684501" y="2874410"/>
              <a:ext cx="638197" cy="1202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46535" y="4251959"/>
            <a:ext cx="919918" cy="605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305"/>
          <a:stretch/>
        </p:blipFill>
        <p:spPr>
          <a:xfrm>
            <a:off x="937260" y="1678977"/>
            <a:ext cx="3429000" cy="34032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14099" y="1540476"/>
            <a:ext cx="14416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de-DE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requency</a:t>
            </a:r>
            <a:r>
              <a:rPr lang="de-DE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2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sz="1200" i="1"/>
          </a:p>
        </p:txBody>
      </p:sp>
      <p:sp>
        <p:nvSpPr>
          <p:cNvPr id="22" name="TextBox 21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C3CB813-1367-4ABA-BDCE-6C6E7C55E8CB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776299" y="2013585"/>
            <a:ext cx="3589961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1" name="Group 30"/>
          <p:cNvGrpSpPr/>
          <p:nvPr/>
        </p:nvGrpSpPr>
        <p:grpSpPr>
          <a:xfrm>
            <a:off x="6208049" y="665017"/>
            <a:ext cx="2486993" cy="1631373"/>
            <a:chOff x="6208049" y="789709"/>
            <a:chExt cx="2486993" cy="1631373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89" t="2809" b="3475"/>
            <a:stretch/>
          </p:blipFill>
          <p:spPr>
            <a:xfrm>
              <a:off x="6846093" y="789709"/>
              <a:ext cx="1848949" cy="1631373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6208049" y="1422941"/>
              <a:ext cx="10519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bias</a:t>
              </a:r>
              <a:r>
                <a:rPr lang="de-DE" sz="1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40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voltage</a:t>
              </a:r>
              <a:r>
                <a:rPr lang="de-DE" sz="1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/>
              <a:endParaRPr lang="de-DE" sz="8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de-DE" sz="1400" i="1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de-DE" sz="1400" baseline="-2500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de-DE" sz="1400" baseline="-2500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5747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6" y="2631095"/>
            <a:ext cx="8136471" cy="33562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80" t="28569" r="22924" b="59944"/>
          <a:stretch/>
        </p:blipFill>
        <p:spPr>
          <a:xfrm>
            <a:off x="5200379" y="2975816"/>
            <a:ext cx="550340" cy="21193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1" t="76754" r="17216" b="12146"/>
          <a:stretch/>
        </p:blipFill>
        <p:spPr>
          <a:xfrm>
            <a:off x="5407740" y="4369310"/>
            <a:ext cx="676275" cy="20478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314098" y="875978"/>
            <a:ext cx="2403702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de-DE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Coherent</a:t>
            </a:r>
            <a:r>
              <a:rPr lang="de-D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305"/>
          <a:stretch/>
        </p:blipFill>
        <p:spPr>
          <a:xfrm>
            <a:off x="937260" y="1678977"/>
            <a:ext cx="3429000" cy="3403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22" b="44082"/>
          <a:stretch/>
        </p:blipFill>
        <p:spPr>
          <a:xfrm>
            <a:off x="855357" y="1678975"/>
            <a:ext cx="541020" cy="3479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22" b="44082"/>
          <a:stretch/>
        </p:blipFill>
        <p:spPr>
          <a:xfrm>
            <a:off x="653889" y="1678975"/>
            <a:ext cx="541020" cy="3479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22" b="44082"/>
          <a:stretch/>
        </p:blipFill>
        <p:spPr>
          <a:xfrm>
            <a:off x="776299" y="1678342"/>
            <a:ext cx="541020" cy="3479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22" b="44082"/>
          <a:stretch/>
        </p:blipFill>
        <p:spPr>
          <a:xfrm>
            <a:off x="695799" y="1677707"/>
            <a:ext cx="541020" cy="34794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0274" y="1340451"/>
            <a:ext cx="1441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de-DE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icrowave</a:t>
            </a:r>
            <a:endParaRPr lang="de-DE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pulse </a:t>
            </a:r>
            <a:r>
              <a:rPr lang="de-DE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duration</a:t>
            </a:r>
            <a:endParaRPr lang="en-US" sz="1200" i="1"/>
          </a:p>
        </p:txBody>
      </p:sp>
      <p:grpSp>
        <p:nvGrpSpPr>
          <p:cNvPr id="18" name="white box"/>
          <p:cNvGrpSpPr/>
          <p:nvPr/>
        </p:nvGrpSpPr>
        <p:grpSpPr>
          <a:xfrm>
            <a:off x="5650628" y="675924"/>
            <a:ext cx="433387" cy="464917"/>
            <a:chOff x="4572001" y="1677707"/>
            <a:chExt cx="4571999" cy="4329334"/>
          </a:xfrm>
        </p:grpSpPr>
        <p:sp>
          <p:nvSpPr>
            <p:cNvPr id="19" name="Rectangle 18"/>
            <p:cNvSpPr/>
            <p:nvPr/>
          </p:nvSpPr>
          <p:spPr>
            <a:xfrm>
              <a:off x="4572001" y="1677707"/>
              <a:ext cx="4571998" cy="3164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9611" y="2842600"/>
              <a:ext cx="4224389" cy="3164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white box"/>
          <p:cNvGrpSpPr/>
          <p:nvPr/>
        </p:nvGrpSpPr>
        <p:grpSpPr>
          <a:xfrm>
            <a:off x="6874668" y="1015746"/>
            <a:ext cx="137093" cy="177188"/>
            <a:chOff x="4572001" y="1677707"/>
            <a:chExt cx="4571999" cy="4329334"/>
          </a:xfrm>
        </p:grpSpPr>
        <p:sp>
          <p:nvSpPr>
            <p:cNvPr id="26" name="Rectangle 25"/>
            <p:cNvSpPr/>
            <p:nvPr/>
          </p:nvSpPr>
          <p:spPr>
            <a:xfrm>
              <a:off x="4572001" y="1677707"/>
              <a:ext cx="4571998" cy="3164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919611" y="2842600"/>
              <a:ext cx="4224389" cy="3164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62027" y="2426414"/>
            <a:ext cx="4571998" cy="363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grpSp>
        <p:nvGrpSpPr>
          <p:cNvPr id="34" name="Group 33" hidden="1"/>
          <p:cNvGrpSpPr/>
          <p:nvPr/>
        </p:nvGrpSpPr>
        <p:grpSpPr>
          <a:xfrm>
            <a:off x="9426971" y="3187748"/>
            <a:ext cx="2438778" cy="1806770"/>
            <a:chOff x="5282112" y="795735"/>
            <a:chExt cx="3052229" cy="226124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70"/>
            <a:stretch/>
          </p:blipFill>
          <p:spPr>
            <a:xfrm>
              <a:off x="5364818" y="795735"/>
              <a:ext cx="2969523" cy="226124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0" t="21190" r="-543" b="20094"/>
            <a:stretch/>
          </p:blipFill>
          <p:spPr>
            <a:xfrm>
              <a:off x="5282112" y="2547834"/>
              <a:ext cx="1534511" cy="273048"/>
            </a:xfrm>
            <a:prstGeom prst="rect">
              <a:avLst/>
            </a:prstGeom>
          </p:spPr>
        </p:pic>
      </p:grpSp>
      <p:cxnSp>
        <p:nvCxnSpPr>
          <p:cNvPr id="45" name="Straight Arrow Connector 44"/>
          <p:cNvCxnSpPr/>
          <p:nvPr/>
        </p:nvCxnSpPr>
        <p:spPr bwMode="auto">
          <a:xfrm>
            <a:off x="776299" y="2013585"/>
            <a:ext cx="3589961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78A925-D0BD-49E0-A93C-EF0AEF52107E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769399" y="3936206"/>
            <a:ext cx="1049301" cy="433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184" y="893826"/>
            <a:ext cx="1971129" cy="157884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 bwMode="auto">
          <a:xfrm>
            <a:off x="5767018" y="4292062"/>
            <a:ext cx="1051683" cy="0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5716933" y="3974579"/>
            <a:ext cx="875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MW </a:t>
            </a:r>
            <a:r>
              <a:rPr lang="de-DE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797600" y="3236946"/>
            <a:ext cx="1636897" cy="1234758"/>
            <a:chOff x="4994858" y="1375816"/>
            <a:chExt cx="1636897" cy="123475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32" r="3079"/>
            <a:stretch/>
          </p:blipFill>
          <p:spPr>
            <a:xfrm>
              <a:off x="5270526" y="1375816"/>
              <a:ext cx="1361229" cy="1043833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 rot="16200000">
              <a:off x="4688011" y="1697789"/>
              <a:ext cx="9214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de-DE" sz="1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MW</a:t>
              </a:r>
              <a:r>
                <a:rPr lang="de-DE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de-DE" sz="1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mT</a:t>
              </a:r>
              <a:r>
                <a:rPr lang="de-DE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de-DE" sz="1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536586" y="2302797"/>
              <a:ext cx="8723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400" i="1" dirty="0" err="1" smtClean="0">
                  <a:latin typeface="Symbol" panose="05050102010706020507" pitchFamily="18" charset="2"/>
                  <a:cs typeface="Times New Roman" panose="02020603050405020304" pitchFamily="18" charset="0"/>
                </a:rPr>
                <a:t>w</a:t>
              </a:r>
              <a:r>
                <a:rPr lang="de-DE" sz="14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nut</a:t>
              </a:r>
              <a:r>
                <a:rPr lang="de-DE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de-DE" sz="1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mT</a:t>
              </a:r>
              <a:r>
                <a:rPr lang="de-DE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de-DE" sz="1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5" name="Straight Arrow Connector 54"/>
          <p:cNvCxnSpPr/>
          <p:nvPr/>
        </p:nvCxnSpPr>
        <p:spPr bwMode="auto">
          <a:xfrm flipV="1">
            <a:off x="7317581" y="3274252"/>
            <a:ext cx="969169" cy="84054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" name="Rectangle 8"/>
          <p:cNvSpPr/>
          <p:nvPr/>
        </p:nvSpPr>
        <p:spPr>
          <a:xfrm>
            <a:off x="4623194" y="2485622"/>
            <a:ext cx="4368725" cy="3590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4383185" y="720405"/>
            <a:ext cx="2486993" cy="1740763"/>
            <a:chOff x="6208049" y="740810"/>
            <a:chExt cx="2486993" cy="174076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89"/>
            <a:stretch/>
          </p:blipFill>
          <p:spPr>
            <a:xfrm>
              <a:off x="6846093" y="740810"/>
              <a:ext cx="1848949" cy="1740763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6208049" y="1422941"/>
              <a:ext cx="10519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bias</a:t>
              </a:r>
              <a:r>
                <a:rPr lang="de-DE" sz="1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40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voltage</a:t>
              </a:r>
              <a:r>
                <a:rPr lang="de-DE" sz="1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/>
              <a:endParaRPr lang="de-DE" sz="8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de-DE" sz="1400" i="1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de-DE" sz="1400" baseline="-2500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de-DE" sz="1400" baseline="-2500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5737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"/>
          <a:stretch/>
        </p:blipFill>
        <p:spPr>
          <a:xfrm>
            <a:off x="290806" y="1460377"/>
            <a:ext cx="4773680" cy="492137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314099" y="875978"/>
            <a:ext cx="4505551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de-D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Spin-</a:t>
            </a:r>
            <a:r>
              <a:rPr lang="de-DE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-Charge </a:t>
            </a:r>
            <a:r>
              <a:rPr lang="de-DE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Conversion</a:t>
            </a:r>
            <a:r>
              <a:rPr lang="de-D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(SCC)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88401" y="875978"/>
            <a:ext cx="316443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Measurement and Control of Single Nitrogen-Vacancy Center Spins above 600 K</a:t>
            </a:r>
          </a:p>
          <a:p>
            <a:r>
              <a:rPr lang="en-US" sz="1000" b="1" dirty="0"/>
              <a:t>D. M. </a:t>
            </a:r>
            <a:r>
              <a:rPr lang="en-US" sz="1000" b="1" dirty="0" err="1"/>
              <a:t>Toyli</a:t>
            </a:r>
            <a:r>
              <a:rPr lang="en-US" sz="1000" b="1" dirty="0"/>
              <a:t>, D. J. </a:t>
            </a:r>
            <a:r>
              <a:rPr lang="en-US" sz="1000" b="1" dirty="0" err="1"/>
              <a:t>Christle</a:t>
            </a:r>
            <a:r>
              <a:rPr lang="en-US" sz="1000" b="1" dirty="0"/>
              <a:t>, A. </a:t>
            </a:r>
            <a:r>
              <a:rPr lang="en-US" sz="1000" b="1" dirty="0" err="1"/>
              <a:t>Alkauskas</a:t>
            </a:r>
            <a:r>
              <a:rPr lang="en-US" sz="1000" b="1" dirty="0"/>
              <a:t>, B. B. Buckley, C. G. Van de </a:t>
            </a:r>
            <a:r>
              <a:rPr lang="en-US" sz="1000" b="1" dirty="0" err="1"/>
              <a:t>Walle</a:t>
            </a:r>
            <a:r>
              <a:rPr lang="en-US" sz="1000" b="1" dirty="0"/>
              <a:t>, and D. D. </a:t>
            </a:r>
            <a:r>
              <a:rPr lang="en-US" sz="1000" b="1" dirty="0" err="1"/>
              <a:t>Awschalom</a:t>
            </a:r>
            <a:endParaRPr lang="en-US" sz="1000" b="1" dirty="0"/>
          </a:p>
          <a:p>
            <a:r>
              <a:rPr lang="en-US" sz="1000" b="1" dirty="0"/>
              <a:t>Phys. Rev. X 2, 031001 – Published 5 July </a:t>
            </a:r>
            <a:r>
              <a:rPr lang="en-US" sz="1000" b="1" dirty="0" smtClean="0"/>
              <a:t>2012</a:t>
            </a:r>
          </a:p>
          <a:p>
            <a:endParaRPr lang="de-DE" sz="1000" b="1" dirty="0"/>
          </a:p>
          <a:p>
            <a:r>
              <a:rPr lang="de-DE" sz="1600" b="1" dirty="0" smtClean="0"/>
              <a:t>Dark </a:t>
            </a:r>
            <a:r>
              <a:rPr lang="de-DE" sz="1600" b="1" dirty="0" err="1" smtClean="0"/>
              <a:t>state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excited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state</a:t>
            </a:r>
            <a:r>
              <a:rPr lang="de-DE" sz="1600" b="1" dirty="0" smtClean="0"/>
              <a:t> \5&gt; : ~0.8 eV unter \3&gt;,\4&gt;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5DF21E-7EDB-4CF8-B04D-154EC20C11EF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442539" y="4498997"/>
            <a:ext cx="3184183" cy="1806653"/>
            <a:chOff x="5442539" y="3798090"/>
            <a:chExt cx="3184183" cy="2507561"/>
          </a:xfrm>
        </p:grpSpPr>
        <p:sp>
          <p:nvSpPr>
            <p:cNvPr id="2" name="Rectangle 1"/>
            <p:cNvSpPr/>
            <p:nvPr/>
          </p:nvSpPr>
          <p:spPr>
            <a:xfrm>
              <a:off x="5442539" y="5557917"/>
              <a:ext cx="26038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Nesladek</a:t>
              </a:r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APL, </a:t>
              </a:r>
              <a:r>
                <a:rPr 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72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3306, (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1998</a:t>
              </a:r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42539" y="5997874"/>
              <a:ext cx="26607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err="1">
                  <a:solidFill>
                    <a:schemeClr val="dk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Schields</a:t>
              </a:r>
              <a:r>
                <a:rPr lang="en-US" sz="1400" dirty="0">
                  <a:solidFill>
                    <a:schemeClr val="dk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PRL </a:t>
              </a:r>
              <a:r>
                <a:rPr lang="en-US" sz="1400" b="1" dirty="0">
                  <a:solidFill>
                    <a:schemeClr val="dk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114</a:t>
              </a:r>
              <a:r>
                <a:rPr lang="en-US" sz="1400" dirty="0">
                  <a:solidFill>
                    <a:schemeClr val="dk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136402 (2015)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42539" y="5117960"/>
              <a:ext cx="28482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de-DE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Hopper, P</a:t>
              </a:r>
              <a:r>
                <a:rPr lang="en-US" sz="1400" dirty="0" smtClean="0">
                  <a:solidFill>
                    <a:schemeClr val="dk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RB </a:t>
              </a:r>
              <a:r>
                <a:rPr lang="en-US" sz="1400" b="1" dirty="0">
                  <a:solidFill>
                    <a:schemeClr val="dk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94</a:t>
              </a:r>
              <a:r>
                <a:rPr lang="en-US" sz="1400" dirty="0">
                  <a:solidFill>
                    <a:schemeClr val="dk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241201(R) (2016)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42539" y="4238047"/>
              <a:ext cx="26607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Chen, PRB </a:t>
              </a:r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92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104301 (2015)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442539" y="5122117"/>
              <a:ext cx="3184183" cy="4271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endPara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42539" y="4678004"/>
              <a:ext cx="28482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Chen, PR Appl. </a:t>
              </a:r>
              <a:r>
                <a:rPr 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014008 (2017)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442539" y="3798090"/>
              <a:ext cx="3184183" cy="4271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Bourgeois, PRB </a:t>
              </a:r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95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041402(R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(2017)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2566874" y="1696124"/>
            <a:ext cx="2497612" cy="4685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87800" y="1712272"/>
            <a:ext cx="1076686" cy="4685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40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19"/>
          <a:stretch/>
        </p:blipFill>
        <p:spPr>
          <a:xfrm>
            <a:off x="4518815" y="2671705"/>
            <a:ext cx="4230945" cy="363855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314099" y="875978"/>
            <a:ext cx="4257901" cy="496954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Photoionization of NV</a:t>
            </a:r>
            <a:r>
              <a:rPr lang="de-DE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ˉ</a:t>
            </a:r>
            <a:endParaRPr kumimoji="0" lang="en-US" sz="2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weißer Kasten =)"/>
          <p:cNvSpPr/>
          <p:nvPr/>
        </p:nvSpPr>
        <p:spPr bwMode="auto">
          <a:xfrm>
            <a:off x="273049" y="1524000"/>
            <a:ext cx="365125" cy="4286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08312" y="1818685"/>
            <a:ext cx="105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+5 V</a:t>
            </a:r>
            <a:endParaRPr lang="de-DE" sz="1200" baseline="-25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BDB0C41-5F85-4146-BCA2-78B4E530F919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3718" y="2674374"/>
            <a:ext cx="337027" cy="468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13" y="2373202"/>
            <a:ext cx="3505383" cy="37373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9"/>
          <a:stretch/>
        </p:blipFill>
        <p:spPr>
          <a:xfrm>
            <a:off x="6846093" y="740810"/>
            <a:ext cx="1848949" cy="174076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094889" y="3293122"/>
            <a:ext cx="442363" cy="1455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891266" y="3378426"/>
            <a:ext cx="314621" cy="346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445804" y="2702094"/>
            <a:ext cx="322140" cy="346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373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314099" y="875978"/>
            <a:ext cx="1630481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NIR Laser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565791" y="1590676"/>
            <a:ext cx="4357007" cy="4024686"/>
            <a:chOff x="519783" y="1248340"/>
            <a:chExt cx="4726288" cy="4715186"/>
          </a:xfrm>
        </p:grpSpPr>
        <p:grpSp>
          <p:nvGrpSpPr>
            <p:cNvPr id="3" name="Group 2"/>
            <p:cNvGrpSpPr/>
            <p:nvPr/>
          </p:nvGrpSpPr>
          <p:grpSpPr>
            <a:xfrm>
              <a:off x="714805" y="1922492"/>
              <a:ext cx="4531266" cy="4041034"/>
              <a:chOff x="714805" y="1922492"/>
              <a:chExt cx="4531266" cy="4041034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77" t="13509" r="852" b="9969"/>
              <a:stretch/>
            </p:blipFill>
            <p:spPr>
              <a:xfrm>
                <a:off x="3540982" y="2455483"/>
                <a:ext cx="1705089" cy="2990518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" r="39376"/>
              <a:stretch/>
            </p:blipFill>
            <p:spPr>
              <a:xfrm>
                <a:off x="791112" y="1922492"/>
                <a:ext cx="2633780" cy="3908092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/>
              <p:nvPr/>
            </p:nvCxnSpPr>
            <p:spPr bwMode="auto">
              <a:xfrm flipH="1" flipV="1">
                <a:off x="714805" y="2552645"/>
                <a:ext cx="18262" cy="2893356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65FF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7" name="Straight Arrow Connector 16"/>
              <p:cNvCxnSpPr/>
              <p:nvPr/>
            </p:nvCxnSpPr>
            <p:spPr bwMode="auto">
              <a:xfrm>
                <a:off x="1251373" y="5962608"/>
                <a:ext cx="2094666" cy="918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12" name="Rectangle 11"/>
            <p:cNvSpPr/>
            <p:nvPr/>
          </p:nvSpPr>
          <p:spPr>
            <a:xfrm rot="16200000">
              <a:off x="183141" y="1584982"/>
              <a:ext cx="1307622" cy="6343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de-DE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green</a:t>
              </a:r>
              <a:r>
                <a:rPr lang="de-DE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laser</a:t>
              </a:r>
              <a:endPara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de-DE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power</a:t>
              </a:r>
              <a:endParaRPr lang="en-US" sz="1600" i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B69CB76-600A-4E1F-AEBE-B3E956D79875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5"/>
          <a:stretch/>
        </p:blipFill>
        <p:spPr>
          <a:xfrm>
            <a:off x="63195" y="1714500"/>
            <a:ext cx="4356626" cy="445653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576654" y="2394331"/>
            <a:ext cx="452671" cy="61595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88427" y="1556456"/>
            <a:ext cx="4563070" cy="3617168"/>
            <a:chOff x="4488427" y="1556456"/>
            <a:chExt cx="4563070" cy="3617168"/>
          </a:xfrm>
        </p:grpSpPr>
        <p:grpSp>
          <p:nvGrpSpPr>
            <p:cNvPr id="10" name="Group 9"/>
            <p:cNvGrpSpPr/>
            <p:nvPr/>
          </p:nvGrpSpPr>
          <p:grpSpPr>
            <a:xfrm>
              <a:off x="5330351" y="2446020"/>
              <a:ext cx="3721146" cy="2561191"/>
              <a:chOff x="5323794" y="2445783"/>
              <a:chExt cx="3721146" cy="2561191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5323794" y="2621043"/>
                <a:ext cx="1784603" cy="2385931"/>
                <a:chOff x="5323794" y="2621043"/>
                <a:chExt cx="1784603" cy="2385931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5323794" y="3978909"/>
                  <a:ext cx="1778046" cy="10280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5330351" y="2621043"/>
                  <a:ext cx="1778046" cy="11309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7288181" y="2445783"/>
                <a:ext cx="1756759" cy="15394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4488427" y="1556456"/>
              <a:ext cx="327493" cy="3617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640828" y="1708856"/>
              <a:ext cx="509740" cy="912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6073190" y="2324100"/>
            <a:ext cx="505410" cy="121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69694" y="2374106"/>
            <a:ext cx="452672" cy="81820"/>
          </a:xfrm>
          <a:prstGeom prst="rect">
            <a:avLst/>
          </a:prstGeom>
          <a:solidFill>
            <a:srgbClr val="65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694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314098" y="875977"/>
            <a:ext cx="3468629" cy="837319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Spin-independent Charge-Conversion Efficiency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9192" y="608835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Aslam, New Journal of Physics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013064 (2013)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DBAC26E-531E-4716-B8D2-649D4643A1C0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09068" y="2327898"/>
            <a:ext cx="4066626" cy="1039379"/>
            <a:chOff x="4631783" y="597316"/>
            <a:chExt cx="4066626" cy="1039379"/>
          </a:xfrm>
        </p:grpSpPr>
        <p:sp>
          <p:nvSpPr>
            <p:cNvPr id="20" name="Rectangle 19"/>
            <p:cNvSpPr/>
            <p:nvPr/>
          </p:nvSpPr>
          <p:spPr>
            <a:xfrm>
              <a:off x="4631783" y="597316"/>
              <a:ext cx="40666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</a:t>
              </a:r>
              <a:r>
                <a:rPr lang="de-DE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destructuve</a:t>
              </a:r>
              <a:r>
                <a:rPr lang="de-DE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</a:t>
              </a:r>
              <a:r>
                <a:rPr lang="de-DE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de-DE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de-DE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lang="de-DE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charge</a:t>
              </a:r>
              <a:r>
                <a:rPr lang="de-DE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state</a:t>
              </a:r>
              <a:endPara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759620" y="1168370"/>
              <a:ext cx="337027" cy="468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887439" y="2331696"/>
            <a:ext cx="3958358" cy="2924163"/>
            <a:chOff x="5363301" y="3607009"/>
            <a:chExt cx="3958358" cy="2924163"/>
          </a:xfrm>
        </p:grpSpPr>
        <p:grpSp>
          <p:nvGrpSpPr>
            <p:cNvPr id="19" name="Group 18"/>
            <p:cNvGrpSpPr/>
            <p:nvPr/>
          </p:nvGrpSpPr>
          <p:grpSpPr>
            <a:xfrm>
              <a:off x="5363301" y="3607009"/>
              <a:ext cx="3958358" cy="2924163"/>
              <a:chOff x="4358100" y="4268745"/>
              <a:chExt cx="2290374" cy="187450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4358100" y="4605354"/>
                <a:ext cx="2215955" cy="1537892"/>
                <a:chOff x="4358100" y="4605354"/>
                <a:chExt cx="2215955" cy="1537892"/>
              </a:xfrm>
            </p:grpSpPr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0" t="48359" r="51759" b="3835"/>
                <a:stretch/>
              </p:blipFill>
              <p:spPr>
                <a:xfrm>
                  <a:off x="4358100" y="4605354"/>
                  <a:ext cx="2215955" cy="1537892"/>
                </a:xfrm>
                <a:prstGeom prst="rect">
                  <a:avLst/>
                </a:prstGeom>
              </p:spPr>
            </p:pic>
            <p:sp>
              <p:nvSpPr>
                <p:cNvPr id="5" name="Rectangle 4"/>
                <p:cNvSpPr/>
                <p:nvPr/>
              </p:nvSpPr>
              <p:spPr bwMode="auto">
                <a:xfrm>
                  <a:off x="4711701" y="4702175"/>
                  <a:ext cx="177800" cy="1162050"/>
                </a:xfrm>
                <a:prstGeom prst="rect">
                  <a:avLst/>
                </a:prstGeom>
                <a:solidFill>
                  <a:srgbClr val="0D0D0D">
                    <a:alpha val="50196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sp>
              <p:nvSpPr>
                <p:cNvPr id="13" name="Rectangle 12"/>
                <p:cNvSpPr/>
                <p:nvPr/>
              </p:nvSpPr>
              <p:spPr bwMode="auto">
                <a:xfrm>
                  <a:off x="6092825" y="4702175"/>
                  <a:ext cx="393699" cy="1162050"/>
                </a:xfrm>
                <a:prstGeom prst="rect">
                  <a:avLst/>
                </a:prstGeom>
                <a:solidFill>
                  <a:srgbClr val="0D0D0D">
                    <a:alpha val="50196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</p:grpSp>
          <p:sp>
            <p:nvSpPr>
              <p:cNvPr id="9" name="Rectangle 8"/>
              <p:cNvSpPr/>
              <p:nvPr/>
            </p:nvSpPr>
            <p:spPr>
              <a:xfrm>
                <a:off x="5099734" y="4468511"/>
                <a:ext cx="54854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NV</a:t>
                </a:r>
                <a:r>
                  <a:rPr lang="de-DE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ˉ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979311" y="4468511"/>
                <a:ext cx="5485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NV</a:t>
                </a:r>
                <a:r>
                  <a:rPr lang="de-DE" sz="16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sz="16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417864" y="4481951"/>
                <a:ext cx="5485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NV</a:t>
                </a:r>
                <a:r>
                  <a:rPr lang="de-DE" sz="16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sz="16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871853" y="4268745"/>
                <a:ext cx="1776621" cy="2170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dominant </a:t>
                </a:r>
                <a:r>
                  <a:rPr lang="de-DE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charge</a:t>
                </a:r>
                <a:r>
                  <a:rPr lang="de-DE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</a:t>
                </a:r>
                <a:endParaRPr lang="en-US" sz="16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5395152" y="4132109"/>
              <a:ext cx="337027" cy="468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1" y="2856796"/>
            <a:ext cx="4140236" cy="239793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53822" y="2725454"/>
            <a:ext cx="447218" cy="534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006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314099" y="875978"/>
            <a:ext cx="4819875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Spin-to-Charge Conversion: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Schields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412" y="1148881"/>
            <a:ext cx="2306841" cy="18519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" r="55692" b="42258"/>
          <a:stretch/>
        </p:blipFill>
        <p:spPr>
          <a:xfrm>
            <a:off x="11665798" y="-363152"/>
            <a:ext cx="2021160" cy="213388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7BE7400-9A9A-4A72-8773-CE3B04A424C8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9988" y="2006082"/>
            <a:ext cx="7667898" cy="3711391"/>
            <a:chOff x="5064486" y="2379696"/>
            <a:chExt cx="6492002" cy="299452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4808"/>
            <a:stretch/>
          </p:blipFill>
          <p:spPr>
            <a:xfrm>
              <a:off x="5064486" y="2379696"/>
              <a:ext cx="4272584" cy="299452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591869" y="2379696"/>
              <a:ext cx="1964619" cy="2877248"/>
              <a:chOff x="10123808" y="1870254"/>
              <a:chExt cx="2136505" cy="357867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6" b="8772"/>
              <a:stretch/>
            </p:blipFill>
            <p:spPr>
              <a:xfrm>
                <a:off x="10123808" y="3714327"/>
                <a:ext cx="2136505" cy="1734606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4" b="6496"/>
              <a:stretch/>
            </p:blipFill>
            <p:spPr>
              <a:xfrm>
                <a:off x="10132577" y="1870254"/>
                <a:ext cx="2062521" cy="1724281"/>
              </a:xfrm>
              <a:prstGeom prst="rect">
                <a:avLst/>
              </a:prstGeom>
            </p:spPr>
          </p:pic>
        </p:grpSp>
      </p:grpSp>
      <p:sp>
        <p:nvSpPr>
          <p:cNvPr id="17" name="Rectangle 16"/>
          <p:cNvSpPr/>
          <p:nvPr/>
        </p:nvSpPr>
        <p:spPr>
          <a:xfrm>
            <a:off x="1727173" y="3692500"/>
            <a:ext cx="548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ˉ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78625" y="3115804"/>
            <a:ext cx="548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NV</a:t>
            </a:r>
            <a:r>
              <a:rPr lang="de-DE" sz="1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16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35802" y="4844754"/>
            <a:ext cx="548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ˉ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87254" y="4268058"/>
            <a:ext cx="548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NV</a:t>
            </a:r>
            <a:r>
              <a:rPr lang="de-DE" sz="1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16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5636" y="5934349"/>
            <a:ext cx="3017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Schields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PRL </a:t>
            </a:r>
            <a:r>
              <a:rPr lang="en-US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136402 (2015)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55496" y="3174862"/>
            <a:ext cx="7745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231F20"/>
                </a:solidFill>
                <a:cs typeface="Arial" panose="020B0604020202020204" pitchFamily="34" charset="0"/>
              </a:rPr>
              <a:t>m</a:t>
            </a:r>
            <a:r>
              <a:rPr lang="en-US" sz="1600" baseline="-25000" dirty="0" err="1">
                <a:solidFill>
                  <a:srgbClr val="231F20"/>
                </a:solidFill>
                <a:cs typeface="Arial" panose="020B0604020202020204" pitchFamily="34" charset="0"/>
              </a:rPr>
              <a:t>s</a:t>
            </a:r>
            <a:r>
              <a:rPr lang="en-US" sz="1600" dirty="0">
                <a:solidFill>
                  <a:srgbClr val="231F2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231F20"/>
                </a:solidFill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231F20"/>
                </a:solidFill>
                <a:cs typeface="Arial" panose="020B0604020202020204" pitchFamily="34" charset="0"/>
              </a:rPr>
              <a:t>0</a:t>
            </a:r>
            <a:endParaRPr lang="en-US" sz="1600" dirty="0"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153526" y="4258319"/>
            <a:ext cx="7745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231F20"/>
                </a:solidFill>
                <a:cs typeface="Arial" panose="020B0604020202020204" pitchFamily="34" charset="0"/>
              </a:rPr>
              <a:t>m</a:t>
            </a:r>
            <a:r>
              <a:rPr lang="en-US" sz="1600" baseline="-25000" dirty="0" err="1">
                <a:solidFill>
                  <a:srgbClr val="231F20"/>
                </a:solidFill>
                <a:cs typeface="Arial" panose="020B0604020202020204" pitchFamily="34" charset="0"/>
              </a:rPr>
              <a:t>s</a:t>
            </a:r>
            <a:r>
              <a:rPr lang="en-US" sz="1600" dirty="0">
                <a:solidFill>
                  <a:srgbClr val="231F2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231F20"/>
                </a:solidFill>
                <a:cs typeface="Arial" panose="020B0604020202020204" pitchFamily="34" charset="0"/>
              </a:rPr>
              <a:t>= 1</a:t>
            </a:r>
            <a:endParaRPr lang="en-US" sz="1600" dirty="0"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62117" y="3104590"/>
            <a:ext cx="7745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231F20"/>
                </a:solidFill>
                <a:cs typeface="Arial" panose="020B0604020202020204" pitchFamily="34" charset="0"/>
              </a:rPr>
              <a:t>m</a:t>
            </a:r>
            <a:r>
              <a:rPr lang="en-US" sz="1600" baseline="-25000" dirty="0" err="1">
                <a:solidFill>
                  <a:srgbClr val="231F20"/>
                </a:solidFill>
                <a:cs typeface="Arial" panose="020B0604020202020204" pitchFamily="34" charset="0"/>
              </a:rPr>
              <a:t>s</a:t>
            </a:r>
            <a:r>
              <a:rPr lang="en-US" sz="1600" dirty="0">
                <a:solidFill>
                  <a:srgbClr val="231F2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231F20"/>
                </a:solidFill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231F20"/>
                </a:solidFill>
                <a:cs typeface="Arial" panose="020B0604020202020204" pitchFamily="34" charset="0"/>
              </a:rPr>
              <a:t>0</a:t>
            </a:r>
            <a:endParaRPr lang="en-US" sz="1600" dirty="0"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762117" y="2555336"/>
            <a:ext cx="7745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231F20"/>
                </a:solidFill>
                <a:cs typeface="Arial" panose="020B0604020202020204" pitchFamily="34" charset="0"/>
              </a:rPr>
              <a:t>m</a:t>
            </a:r>
            <a:r>
              <a:rPr lang="en-US" sz="1600" baseline="-25000" dirty="0" err="1">
                <a:solidFill>
                  <a:srgbClr val="231F20"/>
                </a:solidFill>
                <a:cs typeface="Arial" panose="020B0604020202020204" pitchFamily="34" charset="0"/>
              </a:rPr>
              <a:t>s</a:t>
            </a:r>
            <a:r>
              <a:rPr lang="en-US" sz="1600" dirty="0">
                <a:solidFill>
                  <a:srgbClr val="231F2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231F20"/>
                </a:solidFill>
                <a:cs typeface="Arial" panose="020B0604020202020204" pitchFamily="34" charset="0"/>
              </a:rPr>
              <a:t>= 1</a:t>
            </a:r>
            <a:endParaRPr lang="en-US" sz="1600" dirty="0"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95255" y="4720796"/>
            <a:ext cx="7745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231F20"/>
                </a:solidFill>
                <a:cs typeface="Arial" panose="020B0604020202020204" pitchFamily="34" charset="0"/>
              </a:rPr>
              <a:t>m</a:t>
            </a:r>
            <a:r>
              <a:rPr lang="en-US" sz="1600" baseline="-25000" dirty="0" err="1">
                <a:solidFill>
                  <a:srgbClr val="231F20"/>
                </a:solidFill>
                <a:cs typeface="Arial" panose="020B0604020202020204" pitchFamily="34" charset="0"/>
              </a:rPr>
              <a:t>s</a:t>
            </a:r>
            <a:r>
              <a:rPr lang="en-US" sz="1600" dirty="0">
                <a:solidFill>
                  <a:srgbClr val="231F2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231F20"/>
                </a:solidFill>
                <a:cs typeface="Arial" panose="020B0604020202020204" pitchFamily="34" charset="0"/>
              </a:rPr>
              <a:t>= </a:t>
            </a:r>
            <a:r>
              <a:rPr lang="en-US" sz="1600" dirty="0">
                <a:solidFill>
                  <a:srgbClr val="231F20"/>
                </a:solidFill>
                <a:cs typeface="Arial" panose="020B0604020202020204" pitchFamily="34" charset="0"/>
              </a:rPr>
              <a:t>0</a:t>
            </a:r>
            <a:endParaRPr lang="en-US" sz="1600" dirty="0"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595255" y="4019142"/>
            <a:ext cx="7745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231F20"/>
                </a:solidFill>
                <a:cs typeface="Arial" panose="020B0604020202020204" pitchFamily="34" charset="0"/>
              </a:rPr>
              <a:t>m</a:t>
            </a:r>
            <a:r>
              <a:rPr lang="en-US" sz="1600" baseline="-25000" dirty="0" err="1">
                <a:solidFill>
                  <a:srgbClr val="231F20"/>
                </a:solidFill>
                <a:cs typeface="Arial" panose="020B0604020202020204" pitchFamily="34" charset="0"/>
              </a:rPr>
              <a:t>s</a:t>
            </a:r>
            <a:r>
              <a:rPr lang="en-US" sz="1600" dirty="0">
                <a:solidFill>
                  <a:srgbClr val="231F2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231F20"/>
                </a:solidFill>
                <a:cs typeface="Arial" panose="020B0604020202020204" pitchFamily="34" charset="0"/>
              </a:rPr>
              <a:t>= 1</a:t>
            </a:r>
            <a:endParaRPr lang="en-US" sz="1600" dirty="0"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937868" y="5527315"/>
            <a:ext cx="8018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i="1" dirty="0" err="1" smtClean="0">
                <a:solidFill>
                  <a:srgbClr val="231F20"/>
                </a:solidFill>
                <a:cs typeface="Arial" panose="020B0604020202020204" pitchFamily="34" charset="0"/>
              </a:rPr>
              <a:t>t</a:t>
            </a:r>
            <a:r>
              <a:rPr lang="en-US" sz="1300" i="1" baseline="-25000" dirty="0" err="1" smtClean="0">
                <a:solidFill>
                  <a:srgbClr val="231F20"/>
                </a:solidFill>
                <a:cs typeface="Arial" panose="020B0604020202020204" pitchFamily="34" charset="0"/>
              </a:rPr>
              <a:t>shelf</a:t>
            </a:r>
            <a:r>
              <a:rPr lang="en-US" sz="1300" i="1" dirty="0" smtClean="0">
                <a:solidFill>
                  <a:srgbClr val="231F20"/>
                </a:solidFill>
                <a:cs typeface="Arial" panose="020B0604020202020204" pitchFamily="34" charset="0"/>
              </a:rPr>
              <a:t> </a:t>
            </a:r>
            <a:r>
              <a:rPr lang="en-US" sz="1300" dirty="0" smtClean="0">
                <a:solidFill>
                  <a:srgbClr val="231F20"/>
                </a:solidFill>
                <a:cs typeface="Arial" panose="020B0604020202020204" pitchFamily="34" charset="0"/>
              </a:rPr>
              <a:t>(ns)</a:t>
            </a:r>
            <a:endParaRPr lang="en-US" sz="1300" dirty="0"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 rot="16200000">
            <a:off x="5236646" y="4486303"/>
            <a:ext cx="148309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smtClean="0">
                <a:solidFill>
                  <a:srgbClr val="231F20"/>
                </a:solidFill>
                <a:cs typeface="Arial" panose="020B0604020202020204" pitchFamily="34" charset="0"/>
              </a:rPr>
              <a:t>SCC contrast (%)</a:t>
            </a:r>
            <a:endParaRPr lang="en-US" sz="1300" dirty="0"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 rot="16200000">
            <a:off x="5236645" y="2644844"/>
            <a:ext cx="148309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smtClean="0">
                <a:solidFill>
                  <a:srgbClr val="231F20"/>
                </a:solidFill>
                <a:cs typeface="Arial" panose="020B0604020202020204" pitchFamily="34" charset="0"/>
              </a:rPr>
              <a:t>SCC contrast (%)</a:t>
            </a:r>
            <a:endParaRPr lang="en-US" sz="1300" dirty="0"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968077" y="3584981"/>
            <a:ext cx="71526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i="1" dirty="0" err="1" smtClean="0">
                <a:solidFill>
                  <a:srgbClr val="231F20"/>
                </a:solidFill>
                <a:cs typeface="Arial" panose="020B0604020202020204" pitchFamily="34" charset="0"/>
              </a:rPr>
              <a:t>t</a:t>
            </a:r>
            <a:r>
              <a:rPr lang="en-US" sz="1300" i="1" baseline="-25000" dirty="0" err="1" smtClean="0">
                <a:solidFill>
                  <a:srgbClr val="231F20"/>
                </a:solidFill>
                <a:cs typeface="Arial" panose="020B0604020202020204" pitchFamily="34" charset="0"/>
              </a:rPr>
              <a:t>ion</a:t>
            </a:r>
            <a:r>
              <a:rPr lang="en-US" sz="1300" i="1" dirty="0" smtClean="0">
                <a:solidFill>
                  <a:srgbClr val="231F20"/>
                </a:solidFill>
                <a:cs typeface="Arial" panose="020B0604020202020204" pitchFamily="34" charset="0"/>
              </a:rPr>
              <a:t> </a:t>
            </a:r>
            <a:r>
              <a:rPr lang="en-US" sz="1300" dirty="0" smtClean="0">
                <a:solidFill>
                  <a:srgbClr val="231F20"/>
                </a:solidFill>
                <a:cs typeface="Arial" panose="020B0604020202020204" pitchFamily="34" charset="0"/>
              </a:rPr>
              <a:t>(ns)</a:t>
            </a:r>
            <a:endParaRPr lang="en-US" sz="1300" dirty="0"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82433" y="1818322"/>
            <a:ext cx="2665436" cy="381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013550" y="4011511"/>
            <a:ext cx="1169527" cy="493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012706" y="2186925"/>
            <a:ext cx="1169527" cy="493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204461" y="2186925"/>
            <a:ext cx="109036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i="1" dirty="0" err="1" smtClean="0">
                <a:solidFill>
                  <a:srgbClr val="231F20"/>
                </a:solidFill>
                <a:cs typeface="Arial" panose="020B0604020202020204" pitchFamily="34" charset="0"/>
              </a:rPr>
              <a:t>t</a:t>
            </a:r>
            <a:r>
              <a:rPr lang="en-US" sz="1300" i="1" baseline="-25000" dirty="0" err="1" smtClean="0">
                <a:solidFill>
                  <a:srgbClr val="231F20"/>
                </a:solidFill>
                <a:cs typeface="Arial" panose="020B0604020202020204" pitchFamily="34" charset="0"/>
              </a:rPr>
              <a:t>shelf</a:t>
            </a:r>
            <a:r>
              <a:rPr lang="en-US" sz="1300" i="1" dirty="0" smtClean="0">
                <a:solidFill>
                  <a:srgbClr val="231F20"/>
                </a:solidFill>
                <a:cs typeface="Arial" panose="020B0604020202020204" pitchFamily="34" charset="0"/>
              </a:rPr>
              <a:t> </a:t>
            </a:r>
            <a:r>
              <a:rPr lang="en-US" sz="1300" dirty="0" smtClean="0">
                <a:solidFill>
                  <a:srgbClr val="231F20"/>
                </a:solidFill>
                <a:cs typeface="Arial" panose="020B0604020202020204" pitchFamily="34" charset="0"/>
              </a:rPr>
              <a:t>= 60 ns</a:t>
            </a:r>
            <a:endParaRPr lang="en-US" sz="1300" dirty="0"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269536" y="4003511"/>
            <a:ext cx="97975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i="1" dirty="0" err="1" smtClean="0">
                <a:solidFill>
                  <a:srgbClr val="231F20"/>
                </a:solidFill>
                <a:cs typeface="Arial" panose="020B0604020202020204" pitchFamily="34" charset="0"/>
              </a:rPr>
              <a:t>t</a:t>
            </a:r>
            <a:r>
              <a:rPr lang="en-US" sz="1300" i="1" baseline="-25000" dirty="0" err="1" smtClean="0">
                <a:solidFill>
                  <a:srgbClr val="231F20"/>
                </a:solidFill>
                <a:cs typeface="Arial" panose="020B0604020202020204" pitchFamily="34" charset="0"/>
              </a:rPr>
              <a:t>ion</a:t>
            </a:r>
            <a:r>
              <a:rPr lang="en-US" sz="1300" i="1" dirty="0" smtClean="0">
                <a:solidFill>
                  <a:srgbClr val="231F20"/>
                </a:solidFill>
                <a:cs typeface="Arial" panose="020B0604020202020204" pitchFamily="34" charset="0"/>
              </a:rPr>
              <a:t> </a:t>
            </a:r>
            <a:r>
              <a:rPr lang="en-US" sz="1300" dirty="0" smtClean="0">
                <a:solidFill>
                  <a:srgbClr val="231F20"/>
                </a:solidFill>
                <a:cs typeface="Arial" panose="020B0604020202020204" pitchFamily="34" charset="0"/>
              </a:rPr>
              <a:t>= 20 ns</a:t>
            </a:r>
            <a:endParaRPr lang="en-US" sz="1300" dirty="0"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02330" y="1770730"/>
            <a:ext cx="2989336" cy="3987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783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mmary"/>
          <p:cNvSpPr/>
          <p:nvPr/>
        </p:nvSpPr>
        <p:spPr bwMode="auto">
          <a:xfrm>
            <a:off x="314099" y="875978"/>
            <a:ext cx="1630481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8" name="first studies"/>
          <p:cNvSpPr txBox="1"/>
          <p:nvPr/>
        </p:nvSpPr>
        <p:spPr>
          <a:xfrm>
            <a:off x="314099" y="2195672"/>
            <a:ext cx="3563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studies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 dual-laser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SCC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Verif"/>
          <p:cNvSpPr txBox="1"/>
          <p:nvPr/>
        </p:nvSpPr>
        <p:spPr>
          <a:xfrm>
            <a:off x="314099" y="2807096"/>
            <a:ext cx="4618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concretisation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NV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ˉ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Demo"/>
          <p:cNvSpPr txBox="1"/>
          <p:nvPr/>
        </p:nvSpPr>
        <p:spPr>
          <a:xfrm>
            <a:off x="314099" y="1584248"/>
            <a:ext cx="6356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SCC at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NVˉ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spectrometer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optical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finesweep data plot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2" t="-8006" r="-1043" b="8006"/>
          <a:stretch/>
        </p:blipFill>
        <p:spPr>
          <a:xfrm>
            <a:off x="4664469" y="3007151"/>
            <a:ext cx="4479531" cy="3208360"/>
          </a:xfrm>
          <a:prstGeom prst="rect">
            <a:avLst/>
          </a:prstGeom>
        </p:spPr>
      </p:pic>
      <p:pic>
        <p:nvPicPr>
          <p:cNvPr id="15" name="first dual laser studie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9375"/>
          <a:stretch/>
        </p:blipFill>
        <p:spPr>
          <a:xfrm>
            <a:off x="4693362" y="2482556"/>
            <a:ext cx="2659443" cy="39080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F353F91-FE62-49B2-A05B-C07B8E1B531D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796" y="3066257"/>
            <a:ext cx="3289003" cy="33493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310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314099" y="875978"/>
            <a:ext cx="6604861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Outlook: Multi-Laser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Pulse Sequences for SCC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082610"/>
              </p:ext>
            </p:extLst>
          </p:nvPr>
        </p:nvGraphicFramePr>
        <p:xfrm>
          <a:off x="3628835" y="4331377"/>
          <a:ext cx="5347385" cy="1982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010">
                  <a:extLst>
                    <a:ext uri="{9D8B030D-6E8A-4147-A177-3AD203B41FA5}">
                      <a16:colId xmlns:a16="http://schemas.microsoft.com/office/drawing/2014/main" val="2158067223"/>
                    </a:ext>
                  </a:extLst>
                </a:gridCol>
                <a:gridCol w="1873315">
                  <a:extLst>
                    <a:ext uri="{9D8B030D-6E8A-4147-A177-3AD203B41FA5}">
                      <a16:colId xmlns:a16="http://schemas.microsoft.com/office/drawing/2014/main" val="97776151"/>
                    </a:ext>
                  </a:extLst>
                </a:gridCol>
                <a:gridCol w="2264060">
                  <a:extLst>
                    <a:ext uri="{9D8B030D-6E8A-4147-A177-3AD203B41FA5}">
                      <a16:colId xmlns:a16="http://schemas.microsoft.com/office/drawing/2014/main" val="2239308637"/>
                    </a:ext>
                  </a:extLst>
                </a:gridCol>
              </a:tblGrid>
              <a:tr h="297354">
                <a:tc>
                  <a:txBody>
                    <a:bodyPr/>
                    <a:lstStyle/>
                    <a:p>
                      <a:r>
                        <a:rPr lang="de-DE" sz="1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SCC </a:t>
                      </a:r>
                      <a:r>
                        <a:rPr lang="de-DE" sz="14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optical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electrical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799932"/>
                  </a:ext>
                </a:extLst>
              </a:tr>
              <a:tr h="946127"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readout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time after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each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SCC </a:t>
                      </a: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photocurrent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contribution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</a:t>
                      </a:r>
                      <a:r>
                        <a:rPr lang="de-DE" sz="14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de-DE" sz="14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slow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transimpedance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amplifier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lock-in)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255490"/>
                  </a:ext>
                </a:extLst>
              </a:tr>
              <a:tr h="729869"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SCC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detection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optic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required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possibly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faster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electron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transitor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143720"/>
                  </a:ext>
                </a:extLst>
              </a:tr>
            </a:tbl>
          </a:graphicData>
        </a:graphic>
      </p:graphicFrame>
      <p:pic>
        <p:nvPicPr>
          <p:cNvPr id="11" name="alignment einblenden!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99" y="2257764"/>
            <a:ext cx="2415388" cy="194443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200403" y="2267289"/>
            <a:ext cx="2962029" cy="1809712"/>
            <a:chOff x="3684149" y="2789954"/>
            <a:chExt cx="2962029" cy="1809712"/>
          </a:xfrm>
        </p:grpSpPr>
        <p:pic>
          <p:nvPicPr>
            <p:cNvPr id="3" name="no match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581" y="2789954"/>
              <a:ext cx="2533597" cy="1809712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 bwMode="auto">
            <a:xfrm flipV="1">
              <a:off x="3684149" y="3675556"/>
              <a:ext cx="378167" cy="85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good match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08" y="2267289"/>
            <a:ext cx="1992532" cy="1789784"/>
          </a:xfrm>
          <a:prstGeom prst="rect">
            <a:avLst/>
          </a:prstGeom>
        </p:spPr>
      </p:pic>
      <p:pic>
        <p:nvPicPr>
          <p:cNvPr id="15" name="best match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468" y="2267956"/>
            <a:ext cx="1925072" cy="180971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6449" y="1476795"/>
            <a:ext cx="202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r>
              <a:rPr lang="de-D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1 dimensional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6449" y="1815349"/>
            <a:ext cx="2629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photocurrent</a:t>
            </a:r>
            <a:r>
              <a:rPr lang="de-D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de-DE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photoluminescence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20918" y="4272198"/>
            <a:ext cx="2903282" cy="2124221"/>
            <a:chOff x="220918" y="4272198"/>
            <a:chExt cx="2903282" cy="2124221"/>
          </a:xfrm>
        </p:grpSpPr>
        <p:pic>
          <p:nvPicPr>
            <p:cNvPr id="14" name="pulse sec green NIR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966"/>
            <a:stretch/>
          </p:blipFill>
          <p:spPr>
            <a:xfrm>
              <a:off x="220918" y="5391721"/>
              <a:ext cx="2903282" cy="100469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70"/>
            <a:stretch/>
          </p:blipFill>
          <p:spPr>
            <a:xfrm>
              <a:off x="314099" y="4581977"/>
              <a:ext cx="2343150" cy="866323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321868" y="4272198"/>
              <a:ext cx="21900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400" b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optimized</a:t>
              </a:r>
              <a:r>
                <a:rPr lang="de-DE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pulse </a:t>
              </a:r>
              <a:r>
                <a:rPr lang="de-DE" sz="1400" b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sequences</a:t>
              </a:r>
              <a:endPara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526280" y="1491070"/>
            <a:ext cx="1197764" cy="635482"/>
            <a:chOff x="3526280" y="1491070"/>
            <a:chExt cx="1197764" cy="635482"/>
          </a:xfrm>
        </p:grpSpPr>
        <p:sp>
          <p:nvSpPr>
            <p:cNvPr id="21" name="TextBox 20"/>
            <p:cNvSpPr txBox="1"/>
            <p:nvPr/>
          </p:nvSpPr>
          <p:spPr>
            <a:xfrm>
              <a:off x="3526280" y="1818775"/>
              <a:ext cx="8723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reflection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526280" y="1491070"/>
              <a:ext cx="11977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dimensional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789B551-EEB8-4BFB-A4EE-32406F48C07C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black boxes"/>
          <p:cNvGrpSpPr/>
          <p:nvPr/>
        </p:nvGrpSpPr>
        <p:grpSpPr>
          <a:xfrm>
            <a:off x="3628836" y="2266621"/>
            <a:ext cx="2533596" cy="1810379"/>
            <a:chOff x="3628836" y="2266621"/>
            <a:chExt cx="2533596" cy="1810379"/>
          </a:xfrm>
        </p:grpSpPr>
        <p:sp>
          <p:nvSpPr>
            <p:cNvPr id="27" name="Rectangle 26"/>
            <p:cNvSpPr/>
            <p:nvPr/>
          </p:nvSpPr>
          <p:spPr>
            <a:xfrm>
              <a:off x="3628836" y="2266621"/>
              <a:ext cx="438262" cy="1810379"/>
            </a:xfrm>
            <a:prstGeom prst="rect">
              <a:avLst/>
            </a:prstGeom>
            <a:solidFill>
              <a:srgbClr val="1D1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08116" y="2266621"/>
              <a:ext cx="354316" cy="1810379"/>
            </a:xfrm>
            <a:prstGeom prst="rect">
              <a:avLst/>
            </a:prstGeom>
            <a:solidFill>
              <a:srgbClr val="1D1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7231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825622"/>
            <a:ext cx="8229600" cy="1069279"/>
          </a:xfrm>
        </p:spPr>
        <p:txBody>
          <a:bodyPr>
            <a:noAutofit/>
          </a:bodyPr>
          <a:lstStyle/>
          <a:p>
            <a:r>
              <a:rPr lang="en-GB" sz="4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GB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1331640" y="4273539"/>
            <a:ext cx="6480720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bgerundetes Rechteck 14"/>
          <p:cNvSpPr/>
          <p:nvPr/>
        </p:nvSpPr>
        <p:spPr>
          <a:xfrm>
            <a:off x="1331640" y="3511539"/>
            <a:ext cx="6480720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uppieren 16"/>
          <p:cNvGrpSpPr/>
          <p:nvPr/>
        </p:nvGrpSpPr>
        <p:grpSpPr>
          <a:xfrm>
            <a:off x="1331640" y="1987539"/>
            <a:ext cx="6480720" cy="648072"/>
            <a:chOff x="1187624" y="3861048"/>
            <a:chExt cx="6480720" cy="648072"/>
          </a:xfrm>
          <a:solidFill>
            <a:schemeClr val="bg1"/>
          </a:solidFill>
        </p:grpSpPr>
        <p:sp>
          <p:nvSpPr>
            <p:cNvPr id="18" name="Abgerundetes Rechteck 17"/>
            <p:cNvSpPr/>
            <p:nvPr/>
          </p:nvSpPr>
          <p:spPr>
            <a:xfrm>
              <a:off x="1187624" y="3861048"/>
              <a:ext cx="6480720" cy="648072"/>
            </a:xfrm>
            <a:prstGeom prst="round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1322833" y="3985029"/>
              <a:ext cx="6104877" cy="40011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Motivation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uppieren 19"/>
          <p:cNvGrpSpPr/>
          <p:nvPr/>
        </p:nvGrpSpPr>
        <p:grpSpPr>
          <a:xfrm>
            <a:off x="1331640" y="2749539"/>
            <a:ext cx="6480720" cy="648072"/>
            <a:chOff x="1187624" y="3861048"/>
            <a:chExt cx="6480720" cy="648072"/>
          </a:xfrm>
          <a:solidFill>
            <a:schemeClr val="bg1"/>
          </a:solidFill>
        </p:grpSpPr>
        <p:sp>
          <p:nvSpPr>
            <p:cNvPr id="21" name="Abgerundetes Rechteck 20"/>
            <p:cNvSpPr/>
            <p:nvPr/>
          </p:nvSpPr>
          <p:spPr>
            <a:xfrm>
              <a:off x="1187624" y="3861048"/>
              <a:ext cx="6480720" cy="648072"/>
            </a:xfrm>
            <a:prstGeom prst="round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1375545" y="3985029"/>
              <a:ext cx="6104877" cy="40011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Theory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Textfeld 21"/>
          <p:cNvSpPr txBox="1"/>
          <p:nvPr/>
        </p:nvSpPr>
        <p:spPr>
          <a:xfrm>
            <a:off x="1519561" y="3635520"/>
            <a:ext cx="610487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NV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ˉ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Spectromet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bgerundetes Rechteck 11"/>
          <p:cNvSpPr/>
          <p:nvPr/>
        </p:nvSpPr>
        <p:spPr>
          <a:xfrm>
            <a:off x="1331640" y="5035539"/>
            <a:ext cx="6480720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feld 26"/>
          <p:cNvSpPr txBox="1"/>
          <p:nvPr/>
        </p:nvSpPr>
        <p:spPr>
          <a:xfrm>
            <a:off x="2757673" y="5159520"/>
            <a:ext cx="36286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Summary and Outlook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feld 26"/>
          <p:cNvSpPr txBox="1"/>
          <p:nvPr/>
        </p:nvSpPr>
        <p:spPr>
          <a:xfrm>
            <a:off x="1448755" y="4414299"/>
            <a:ext cx="615758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Spin-to-Charge Conversion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E4EA148-CE0B-4AB5-9799-5478585B90D5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67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3283" y="1915712"/>
            <a:ext cx="4437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Thank you for your attention.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57800" y="4345251"/>
            <a:ext cx="305724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Special thanks to:</a:t>
            </a:r>
          </a:p>
          <a:p>
            <a:pPr algn="l"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Prof. Martin Brandt</a:t>
            </a:r>
          </a:p>
          <a:p>
            <a:pPr algn="l">
              <a:spcBef>
                <a:spcPts val="600"/>
              </a:spcBef>
            </a:pP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Prof. Martin Stutzmann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600"/>
              </a:spcBef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Florian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Hrubesch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600"/>
              </a:spcBef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E25 group</a:t>
            </a:r>
          </a:p>
        </p:txBody>
      </p:sp>
      <p:pic>
        <p:nvPicPr>
          <p:cNvPr id="7" name="Picture 2" descr="http://www.tiffany.com/shared/images/engagement/flawless-diamond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97" y="103944"/>
            <a:ext cx="829498" cy="46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9209E02-0F2D-4AD7-8F03-47C0033959F7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605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494" y="1372934"/>
            <a:ext cx="4949844" cy="504060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314099" y="875978"/>
            <a:ext cx="4505551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de-D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Spin-</a:t>
            </a:r>
            <a:r>
              <a:rPr lang="de-DE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-Charge </a:t>
            </a:r>
            <a:r>
              <a:rPr lang="de-DE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Conversion</a:t>
            </a:r>
            <a:r>
              <a:rPr lang="de-D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(SCC)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219879" y="2391525"/>
            <a:ext cx="316443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Measurement and Control of Single Nitrogen-Vacancy Center Spins above 600 K</a:t>
            </a:r>
          </a:p>
          <a:p>
            <a:r>
              <a:rPr lang="en-US" sz="1000" b="1" dirty="0"/>
              <a:t>D. M. </a:t>
            </a:r>
            <a:r>
              <a:rPr lang="en-US" sz="1000" b="1" dirty="0" err="1"/>
              <a:t>Toyli</a:t>
            </a:r>
            <a:r>
              <a:rPr lang="en-US" sz="1000" b="1" dirty="0"/>
              <a:t>, D. J. </a:t>
            </a:r>
            <a:r>
              <a:rPr lang="en-US" sz="1000" b="1" dirty="0" err="1"/>
              <a:t>Christle</a:t>
            </a:r>
            <a:r>
              <a:rPr lang="en-US" sz="1000" b="1" dirty="0"/>
              <a:t>, A. </a:t>
            </a:r>
            <a:r>
              <a:rPr lang="en-US" sz="1000" b="1" dirty="0" err="1"/>
              <a:t>Alkauskas</a:t>
            </a:r>
            <a:r>
              <a:rPr lang="en-US" sz="1000" b="1" dirty="0"/>
              <a:t>, B. B. Buckley, C. G. Van de </a:t>
            </a:r>
            <a:r>
              <a:rPr lang="en-US" sz="1000" b="1" dirty="0" err="1"/>
              <a:t>Walle</a:t>
            </a:r>
            <a:r>
              <a:rPr lang="en-US" sz="1000" b="1" dirty="0"/>
              <a:t>, and D. D. </a:t>
            </a:r>
            <a:r>
              <a:rPr lang="en-US" sz="1000" b="1" dirty="0" err="1"/>
              <a:t>Awschalom</a:t>
            </a:r>
            <a:endParaRPr lang="en-US" sz="1000" b="1" dirty="0"/>
          </a:p>
          <a:p>
            <a:r>
              <a:rPr lang="en-US" sz="1000" b="1" dirty="0"/>
              <a:t>Phys. Rev. X 2, 031001 – Published 5 July </a:t>
            </a:r>
            <a:r>
              <a:rPr lang="en-US" sz="1000" b="1" dirty="0" smtClean="0"/>
              <a:t>2012</a:t>
            </a:r>
          </a:p>
          <a:p>
            <a:endParaRPr lang="de-DE" sz="1000" b="1" dirty="0"/>
          </a:p>
          <a:p>
            <a:r>
              <a:rPr lang="de-DE" sz="1600" b="1" dirty="0" smtClean="0"/>
              <a:t>Dark </a:t>
            </a:r>
            <a:r>
              <a:rPr lang="de-DE" sz="1600" b="1" dirty="0" err="1" smtClean="0"/>
              <a:t>state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excited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state</a:t>
            </a:r>
            <a:r>
              <a:rPr lang="de-DE" sz="1600" b="1" dirty="0" smtClean="0"/>
              <a:t> \5&gt; : ~0.8 eV unter \3&gt;,\4&gt;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5DF21E-7EDB-4CF8-B04D-154EC20C11EF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394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4014" y="6039893"/>
            <a:ext cx="809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Felix Hartz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14099" y="875978"/>
            <a:ext cx="8018243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SCC: Charge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State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944171"/>
              </p:ext>
            </p:extLst>
          </p:nvPr>
        </p:nvGraphicFramePr>
        <p:xfrm>
          <a:off x="314099" y="1524000"/>
          <a:ext cx="8755257" cy="4682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338">
                  <a:extLst>
                    <a:ext uri="{9D8B030D-6E8A-4147-A177-3AD203B41FA5}">
                      <a16:colId xmlns:a16="http://schemas.microsoft.com/office/drawing/2014/main" val="4010373758"/>
                    </a:ext>
                  </a:extLst>
                </a:gridCol>
                <a:gridCol w="2646808">
                  <a:extLst>
                    <a:ext uri="{9D8B030D-6E8A-4147-A177-3AD203B41FA5}">
                      <a16:colId xmlns:a16="http://schemas.microsoft.com/office/drawing/2014/main" val="1115646297"/>
                    </a:ext>
                  </a:extLst>
                </a:gridCol>
                <a:gridCol w="1487583">
                  <a:extLst>
                    <a:ext uri="{9D8B030D-6E8A-4147-A177-3AD203B41FA5}">
                      <a16:colId xmlns:a16="http://schemas.microsoft.com/office/drawing/2014/main" val="796346300"/>
                    </a:ext>
                  </a:extLst>
                </a:gridCol>
                <a:gridCol w="3003528">
                  <a:extLst>
                    <a:ext uri="{9D8B030D-6E8A-4147-A177-3AD203B41FA5}">
                      <a16:colId xmlns:a16="http://schemas.microsoft.com/office/drawing/2014/main" val="186130865"/>
                    </a:ext>
                  </a:extLst>
                </a:gridCol>
              </a:tblGrid>
              <a:tr h="467337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de-DE" sz="1600" b="0" i="0" baseline="-25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</a:t>
                      </a:r>
                      <a:r>
                        <a:rPr lang="de-DE" sz="1600" b="0" i="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600" b="0" i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e-DE" sz="1600" b="0" i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</a:t>
                      </a:r>
                      <a:r>
                        <a:rPr lang="de-DE" sz="1600" b="0" i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</a:t>
                      </a:r>
                      <a:r>
                        <a:rPr lang="de-DE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ˉ </a:t>
                      </a:r>
                      <a:r>
                        <a:rPr lang="de-DE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propability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857488"/>
                  </a:ext>
                </a:extLst>
              </a:tr>
              <a:tr h="860884"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75 %,</a:t>
                      </a:r>
                      <a:r>
                        <a:rPr lang="de-DE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74.2 %</a:t>
                      </a:r>
                      <a:endParaRPr lang="de-DE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Hrubesch 2017, Chen 2015, </a:t>
                      </a:r>
                    </a:p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PHYSICAL REVIEW B </a:t>
                      </a:r>
                      <a:r>
                        <a:rPr lang="en-US" sz="1600" b="1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92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104301 (2015)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355991"/>
                  </a:ext>
                </a:extLst>
              </a:tr>
              <a:tr h="679473">
                <a:tc>
                  <a:txBody>
                    <a:bodyPr/>
                    <a:lstStyle/>
                    <a:p>
                      <a:r>
                        <a:rPr lang="de-DE" sz="1600" noProof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637</a:t>
                      </a:r>
                      <a:endParaRPr lang="en-US" sz="1600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6%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Chen 2015, 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PHYSICAL REVIEW B </a:t>
                      </a:r>
                      <a:r>
                        <a:rPr lang="en-US" sz="1600" b="1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92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104301 (2015)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328198"/>
                  </a:ext>
                </a:extLst>
              </a:tr>
              <a:tr h="679473"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405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9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48.8 %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9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9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Chen 2015, 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PHYSICAL REVIEW B </a:t>
                      </a:r>
                      <a:r>
                        <a:rPr lang="en-US" sz="1600" b="1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92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104301 (2015)</a:t>
                      </a:r>
                      <a:endParaRPr lang="en-US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9FF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8920"/>
                  </a:ext>
                </a:extLst>
              </a:tr>
              <a:tr h="3374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noProof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600" noProof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F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72.3 % (97.5 % </a:t>
                      </a:r>
                      <a:r>
                        <a:rPr lang="de-DE" sz="1600" b="0" i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optimized</a:t>
                      </a:r>
                      <a:r>
                        <a:rPr lang="de-DE" sz="16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F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FF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Schields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PRL </a:t>
                      </a:r>
                      <a:r>
                        <a:rPr lang="en-US" sz="1600" b="1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114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136402 (2015)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F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312729"/>
                  </a:ext>
                </a:extLst>
              </a:tr>
              <a:tr h="667180">
                <a:tc>
                  <a:txBody>
                    <a:bodyPr/>
                    <a:lstStyle/>
                    <a:p>
                      <a:r>
                        <a:rPr lang="de-DE" sz="1600" noProof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450-610</a:t>
                      </a:r>
                    </a:p>
                    <a:p>
                      <a:endParaRPr lang="de-DE" sz="1600" noProof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0&lt;p&lt;75%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</a:t>
                      </a:r>
                      <a:r>
                        <a:rPr lang="de-DE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 </a:t>
                      </a:r>
                      <a:r>
                        <a:rPr lang="de-DE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</a:t>
                      </a:r>
                      <a:r>
                        <a:rPr lang="de-DE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de-DE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600" dirty="0" err="1" smtClean="0">
                          <a:latin typeface="Symbol" panose="05050102010706020507" pitchFamily="18" charset="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de-DE" sz="1600" b="0" i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</a:t>
                      </a:r>
                      <a:endParaRPr lang="de-DE" sz="16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N. Aslam, New Journal of Physics </a:t>
                      </a:r>
                      <a:r>
                        <a:rPr lang="en-US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013064 (2013)</a:t>
                      </a: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992524"/>
                  </a:ext>
                </a:extLst>
              </a:tr>
              <a:tr h="834779">
                <a:tc>
                  <a:txBody>
                    <a:bodyPr/>
                    <a:lstStyle/>
                    <a:p>
                      <a:r>
                        <a:rPr lang="de-DE" sz="1600" noProof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~900-1000</a:t>
                      </a:r>
                    </a:p>
                    <a:p>
                      <a:r>
                        <a:rPr lang="de-DE" sz="1600" noProof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e-DE" sz="1600" noProof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spectrum</a:t>
                      </a:r>
                      <a:r>
                        <a:rPr lang="de-DE" sz="1600" noProof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70- 90 %</a:t>
                      </a:r>
                    </a:p>
                    <a:p>
                      <a:r>
                        <a:rPr lang="de-DE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</a:t>
                      </a:r>
                      <a:r>
                        <a:rPr lang="de-DE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 </a:t>
                      </a:r>
                      <a:r>
                        <a:rPr lang="de-DE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</a:t>
                      </a:r>
                      <a:r>
                        <a:rPr lang="de-DE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de-DE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</a:t>
                      </a:r>
                      <a:r>
                        <a:rPr lang="de-DE" sz="16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NIR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Hopper,</a:t>
                      </a:r>
                    </a:p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PHYSICAL REVIEW B </a:t>
                      </a:r>
                      <a:r>
                        <a:rPr lang="en-US" sz="1600" b="1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94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241201(R) (2016)</a:t>
                      </a:r>
                      <a:endParaRPr lang="en-US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60276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526" y="1999237"/>
            <a:ext cx="1436326" cy="21995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t="40701" b="1"/>
          <a:stretch/>
        </p:blipFill>
        <p:spPr>
          <a:xfrm>
            <a:off x="4597526" y="4523578"/>
            <a:ext cx="1436326" cy="737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1" t="3439" r="-322" b="47519"/>
          <a:stretch/>
        </p:blipFill>
        <p:spPr>
          <a:xfrm>
            <a:off x="4606857" y="5337111"/>
            <a:ext cx="1436326" cy="8490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037FFB0-05C0-4F8C-A412-39EF39B875A7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451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224232"/>
              </p:ext>
            </p:extLst>
          </p:nvPr>
        </p:nvGraphicFramePr>
        <p:xfrm>
          <a:off x="300161" y="1520046"/>
          <a:ext cx="8083552" cy="3655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793">
                  <a:extLst>
                    <a:ext uri="{9D8B030D-6E8A-4147-A177-3AD203B41FA5}">
                      <a16:colId xmlns:a16="http://schemas.microsoft.com/office/drawing/2014/main" val="1388254198"/>
                    </a:ext>
                  </a:extLst>
                </a:gridCol>
                <a:gridCol w="1154793">
                  <a:extLst>
                    <a:ext uri="{9D8B030D-6E8A-4147-A177-3AD203B41FA5}">
                      <a16:colId xmlns:a16="http://schemas.microsoft.com/office/drawing/2014/main" val="1076345975"/>
                    </a:ext>
                  </a:extLst>
                </a:gridCol>
                <a:gridCol w="924029">
                  <a:extLst>
                    <a:ext uri="{9D8B030D-6E8A-4147-A177-3AD203B41FA5}">
                      <a16:colId xmlns:a16="http://schemas.microsoft.com/office/drawing/2014/main" val="2814875609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73460812"/>
                    </a:ext>
                  </a:extLst>
                </a:gridCol>
                <a:gridCol w="1635559">
                  <a:extLst>
                    <a:ext uri="{9D8B030D-6E8A-4147-A177-3AD203B41FA5}">
                      <a16:colId xmlns:a16="http://schemas.microsoft.com/office/drawing/2014/main" val="997834288"/>
                    </a:ext>
                  </a:extLst>
                </a:gridCol>
                <a:gridCol w="1068985">
                  <a:extLst>
                    <a:ext uri="{9D8B030D-6E8A-4147-A177-3AD203B41FA5}">
                      <a16:colId xmlns:a16="http://schemas.microsoft.com/office/drawing/2014/main" val="517364959"/>
                    </a:ext>
                  </a:extLst>
                </a:gridCol>
                <a:gridCol w="1154793">
                  <a:extLst>
                    <a:ext uri="{9D8B030D-6E8A-4147-A177-3AD203B41FA5}">
                      <a16:colId xmlns:a16="http://schemas.microsoft.com/office/drawing/2014/main" val="3458861916"/>
                    </a:ext>
                  </a:extLst>
                </a:gridCol>
              </a:tblGrid>
              <a:tr h="395335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electical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readout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Symbol" panose="05050102010706020507" pitchFamily="18" charset="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de-DE" sz="1400" b="0" i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</a:t>
                      </a:r>
                      <a:r>
                        <a:rPr lang="de-DE" sz="1400" b="0" i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e-DE" sz="1400" b="0" i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b="0" i="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dirty="0" err="1" smtClean="0">
                          <a:latin typeface="Symbol" panose="05050102010706020507" pitchFamily="18" charset="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de-DE" sz="1400" b="0" i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shelf</a:t>
                      </a:r>
                      <a:r>
                        <a:rPr lang="de-DE" sz="1400" b="0" i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e-DE" sz="1400" b="0" i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Symbol" panose="05050102010706020507" pitchFamily="18" charset="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de-DE" sz="1400" b="0" i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ion</a:t>
                      </a:r>
                      <a:r>
                        <a:rPr lang="de-DE" sz="1400" b="0" i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e-DE" sz="1400" b="0" i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b="0" i="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pin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polarization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SCC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65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891912"/>
                  </a:ext>
                </a:extLst>
              </a:tr>
              <a:tr h="55812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laser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</a:p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520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</a:p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520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 (2)</a:t>
                      </a:r>
                    </a:p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520 (2)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75 %  (fitted value)</a:t>
                      </a:r>
                    </a:p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-14 %</a:t>
                      </a:r>
                    </a:p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-13.5 %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Hrubesch</a:t>
                      </a:r>
                    </a:p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Hartz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891556"/>
                  </a:ext>
                </a:extLst>
              </a:tr>
              <a:tr h="395335"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dual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laser</a:t>
                      </a:r>
                      <a:endParaRPr lang="de-DE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 (1)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-9 %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Bourgeois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53728"/>
                  </a:ext>
                </a:extLst>
              </a:tr>
              <a:tr h="395335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optical</a:t>
                      </a:r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readout</a:t>
                      </a:r>
                      <a:endParaRPr lang="de-DE" sz="1400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65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477094"/>
                  </a:ext>
                </a:extLst>
              </a:tr>
              <a:tr h="3953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triple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laser</a:t>
                      </a:r>
                      <a:endParaRPr lang="de-DE" sz="14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594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638 (2)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-70 % </a:t>
                      </a:r>
                      <a:endParaRPr lang="en-US" sz="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Schlieds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093367"/>
                  </a:ext>
                </a:extLst>
              </a:tr>
              <a:tr h="23255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dual /triple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405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-10 %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Chen 2015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727737"/>
                  </a:ext>
                </a:extLst>
              </a:tr>
              <a:tr h="32431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triple laser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780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-5 %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Chen 2017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246251"/>
                  </a:ext>
                </a:extLst>
              </a:tr>
              <a:tr h="421823"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NIR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laser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assisted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900-1000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spectrum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85%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-7 %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Hopper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01365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 bwMode="auto">
          <a:xfrm>
            <a:off x="314099" y="875978"/>
            <a:ext cx="8018243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Overview: SCC Methods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02170"/>
              </p:ext>
            </p:extLst>
          </p:nvPr>
        </p:nvGraphicFramePr>
        <p:xfrm>
          <a:off x="10680130" y="3062191"/>
          <a:ext cx="6896100" cy="4686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350">
                  <a:extLst>
                    <a:ext uri="{9D8B030D-6E8A-4147-A177-3AD203B41FA5}">
                      <a16:colId xmlns:a16="http://schemas.microsoft.com/office/drawing/2014/main" val="3772286404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1764132681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3698853288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901239332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285953679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232213952"/>
                    </a:ext>
                  </a:extLst>
                </a:gridCol>
              </a:tblGrid>
              <a:tr h="1277064">
                <a:tc>
                  <a:txBody>
                    <a:bodyPr/>
                    <a:lstStyle/>
                    <a:p>
                      <a:r>
                        <a:rPr lang="de-DE" sz="11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overview</a:t>
                      </a:r>
                      <a:r>
                        <a:rPr lang="de-DE" sz="11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de-DE" sz="11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Laser </a:t>
                      </a:r>
                      <a:r>
                        <a:rPr lang="de-DE" sz="11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energieswork</a:t>
                      </a:r>
                      <a:r>
                        <a:rPr lang="de-DE" sz="11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1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edition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NV- ZPL (</a:t>
                      </a:r>
                      <a:r>
                        <a:rPr lang="de-DE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</a:t>
                      </a:r>
                      <a:r>
                        <a:rPr lang="de-DE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NV0  ZPL (</a:t>
                      </a:r>
                      <a:r>
                        <a:rPr lang="de-DE" sz="11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</a:t>
                      </a:r>
                      <a:r>
                        <a:rPr lang="de-DE" sz="11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439429"/>
                  </a:ext>
                </a:extLst>
              </a:tr>
              <a:tr h="1143863">
                <a:tc>
                  <a:txBody>
                    <a:bodyPr/>
                    <a:lstStyle/>
                    <a:p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637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575, 2.156 eV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N. Aslam, New Journal of Physics 15, 013064 (2013)</a:t>
                      </a:r>
                    </a:p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372436"/>
                  </a:ext>
                </a:extLst>
              </a:tr>
              <a:tr h="515660">
                <a:tc>
                  <a:txBody>
                    <a:bodyPr/>
                    <a:lstStyle/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1042 </a:t>
                      </a:r>
                      <a:r>
                        <a:rPr lang="de-DE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</a:t>
                      </a:r>
                      <a:r>
                        <a:rPr lang="de-DE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r>
                        <a:rPr lang="de-DE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1.19</a:t>
                      </a:r>
                      <a:r>
                        <a:rPr lang="de-DE" sz="11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eV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785 </a:t>
                      </a:r>
                      <a:r>
                        <a:rPr lang="de-DE" sz="11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</a:t>
                      </a:r>
                      <a:endParaRPr lang="de-DE" sz="11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de-DE" sz="11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1.58 eV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780 nm, 1.59 eV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713084"/>
                  </a:ext>
                </a:extLst>
              </a:tr>
              <a:tr h="515660">
                <a:tc>
                  <a:txBody>
                    <a:bodyPr/>
                    <a:lstStyle/>
                    <a:p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2.38 eV, 520 </a:t>
                      </a:r>
                      <a:r>
                        <a:rPr lang="de-DE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</a:t>
                      </a:r>
                      <a:endParaRPr lang="de-DE" sz="11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2.33 eV, 532 </a:t>
                      </a:r>
                      <a:r>
                        <a:rPr lang="de-DE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</a:t>
                      </a:r>
                      <a:endParaRPr lang="de-DE" sz="11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131777"/>
                  </a:ext>
                </a:extLst>
              </a:tr>
              <a:tr h="718240">
                <a:tc>
                  <a:txBody>
                    <a:bodyPr/>
                    <a:lstStyle/>
                    <a:p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405 </a:t>
                      </a:r>
                      <a:r>
                        <a:rPr lang="de-DE" sz="11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</a:t>
                      </a:r>
                      <a:r>
                        <a:rPr lang="de-DE" sz="11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3.06134 eV</a:t>
                      </a:r>
                      <a:endParaRPr lang="en-US" sz="11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Chen 2015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14441"/>
                  </a:ext>
                </a:extLst>
              </a:tr>
              <a:tr h="515660">
                <a:tc>
                  <a:txBody>
                    <a:bodyPr/>
                    <a:lstStyle/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900-100,</a:t>
                      </a:r>
                    </a:p>
                    <a:p>
                      <a:r>
                        <a:rPr lang="de-DE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1.38-1.24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807239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551C88-7C7B-4A69-94DC-844387EE34DE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007531"/>
              </p:ext>
            </p:extLst>
          </p:nvPr>
        </p:nvGraphicFramePr>
        <p:xfrm>
          <a:off x="9412399" y="3935416"/>
          <a:ext cx="8032180" cy="4689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454">
                  <a:extLst>
                    <a:ext uri="{9D8B030D-6E8A-4147-A177-3AD203B41FA5}">
                      <a16:colId xmlns:a16="http://schemas.microsoft.com/office/drawing/2014/main" val="1388254198"/>
                    </a:ext>
                  </a:extLst>
                </a:gridCol>
                <a:gridCol w="1147454">
                  <a:extLst>
                    <a:ext uri="{9D8B030D-6E8A-4147-A177-3AD203B41FA5}">
                      <a16:colId xmlns:a16="http://schemas.microsoft.com/office/drawing/2014/main" val="1076345975"/>
                    </a:ext>
                  </a:extLst>
                </a:gridCol>
                <a:gridCol w="1147454">
                  <a:extLst>
                    <a:ext uri="{9D8B030D-6E8A-4147-A177-3AD203B41FA5}">
                      <a16:colId xmlns:a16="http://schemas.microsoft.com/office/drawing/2014/main" val="2814875609"/>
                    </a:ext>
                  </a:extLst>
                </a:gridCol>
                <a:gridCol w="923158">
                  <a:extLst>
                    <a:ext uri="{9D8B030D-6E8A-4147-A177-3AD203B41FA5}">
                      <a16:colId xmlns:a16="http://schemas.microsoft.com/office/drawing/2014/main" val="1573460812"/>
                    </a:ext>
                  </a:extLst>
                </a:gridCol>
                <a:gridCol w="1457014">
                  <a:extLst>
                    <a:ext uri="{9D8B030D-6E8A-4147-A177-3AD203B41FA5}">
                      <a16:colId xmlns:a16="http://schemas.microsoft.com/office/drawing/2014/main" val="997834288"/>
                    </a:ext>
                  </a:extLst>
                </a:gridCol>
                <a:gridCol w="1062192">
                  <a:extLst>
                    <a:ext uri="{9D8B030D-6E8A-4147-A177-3AD203B41FA5}">
                      <a16:colId xmlns:a16="http://schemas.microsoft.com/office/drawing/2014/main" val="517364959"/>
                    </a:ext>
                  </a:extLst>
                </a:gridCol>
                <a:gridCol w="1147454">
                  <a:extLst>
                    <a:ext uri="{9D8B030D-6E8A-4147-A177-3AD203B41FA5}">
                      <a16:colId xmlns:a16="http://schemas.microsoft.com/office/drawing/2014/main" val="3458861916"/>
                    </a:ext>
                  </a:extLst>
                </a:gridCol>
              </a:tblGrid>
              <a:tr h="575117">
                <a:tc>
                  <a:txBody>
                    <a:bodyPr/>
                    <a:lstStyle/>
                    <a:p>
                      <a:r>
                        <a:rPr lang="de-DE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Symbol" panose="05050102010706020507" pitchFamily="18" charset="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de-DE" sz="1400" b="0" i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</a:t>
                      </a:r>
                      <a:r>
                        <a:rPr lang="de-DE" sz="1400" b="0" i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e-DE" sz="1400" b="0" i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b="0" i="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dirty="0" err="1" smtClean="0">
                          <a:latin typeface="Symbol" panose="05050102010706020507" pitchFamily="18" charset="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de-DE" sz="1400" b="0" i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shelf</a:t>
                      </a:r>
                      <a:r>
                        <a:rPr lang="de-DE" sz="1400" b="0" i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e-DE" sz="1400" b="0" i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Symbol" panose="05050102010706020507" pitchFamily="18" charset="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de-DE" sz="1400" b="0" i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ion</a:t>
                      </a:r>
                      <a:r>
                        <a:rPr lang="de-DE" sz="1400" b="0" i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e-DE" sz="1400" b="0" i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b="0" i="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</a:t>
                      </a:r>
                      <a:r>
                        <a:rPr lang="de-DE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de-DE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pin</a:t>
                      </a:r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polarization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SCC </a:t>
                      </a:r>
                      <a:r>
                        <a:rPr lang="de-DE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891912"/>
                  </a:ext>
                </a:extLst>
              </a:tr>
              <a:tr h="412671"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green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laser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</a:p>
                    <a:p>
                      <a:endParaRPr lang="de-DE" sz="14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520 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</a:p>
                    <a:p>
                      <a:endParaRPr lang="de-DE" sz="14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520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 (2)</a:t>
                      </a:r>
                    </a:p>
                    <a:p>
                      <a:endParaRPr lang="de-DE" sz="14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520 (2)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75 % </a:t>
                      </a:r>
                    </a:p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(fitted value)</a:t>
                      </a:r>
                    </a:p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-14 %</a:t>
                      </a:r>
                    </a:p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-13.5 %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Hrubesch</a:t>
                      </a:r>
                    </a:p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Hartz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891556"/>
                  </a:ext>
                </a:extLst>
              </a:tr>
              <a:tr h="292308"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Dual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laser</a:t>
                      </a:r>
                      <a:endParaRPr lang="de-DE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excitation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 (1)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-9 %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Gulka</a:t>
                      </a:r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de-DE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Nesladek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453728"/>
                  </a:ext>
                </a:extLst>
              </a:tr>
              <a:tr h="412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Triple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laser</a:t>
                      </a:r>
                      <a:endParaRPr lang="de-DE" sz="14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excitation</a:t>
                      </a:r>
                      <a:endParaRPr lang="en-US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594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638 (2)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-80 % </a:t>
                      </a:r>
                    </a:p>
                    <a:p>
                      <a:r>
                        <a:rPr lang="de-DE" sz="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(nachrechnen)</a:t>
                      </a:r>
                      <a:endParaRPr lang="en-US" sz="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Schlieds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93367"/>
                  </a:ext>
                </a:extLst>
              </a:tr>
              <a:tr h="326698"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Recombination</a:t>
                      </a:r>
                      <a:r>
                        <a:rPr lang="de-DE" sz="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de-DE" sz="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ionization</a:t>
                      </a:r>
                      <a:r>
                        <a:rPr lang="de-DE" sz="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8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rates</a:t>
                      </a:r>
                      <a:r>
                        <a:rPr lang="de-DE" sz="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560 </a:t>
                      </a:r>
                      <a:r>
                        <a:rPr lang="de-DE" sz="8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</a:t>
                      </a:r>
                      <a:r>
                        <a:rPr lang="de-DE" sz="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590 </a:t>
                      </a:r>
                      <a:r>
                        <a:rPr lang="de-DE" sz="8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</a:t>
                      </a:r>
                      <a:endParaRPr lang="de-DE" sz="8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de-DE" sz="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e-DE" sz="8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quadratic</a:t>
                      </a:r>
                      <a:r>
                        <a:rPr lang="de-DE" sz="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8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both</a:t>
                      </a:r>
                      <a:r>
                        <a:rPr lang="de-DE" sz="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Aslam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2013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94071"/>
                  </a:ext>
                </a:extLst>
              </a:tr>
              <a:tr h="171946"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405 (1)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Chen 2015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727737"/>
                  </a:ext>
                </a:extLst>
              </a:tr>
              <a:tr h="171946"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780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-5 %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Chen 2017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246251"/>
                  </a:ext>
                </a:extLst>
              </a:tr>
              <a:tr h="533033"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Dual (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laser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exciation</a:t>
                      </a:r>
                      <a:endParaRPr lang="de-DE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NIR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laser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assisted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900-1000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spectrum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85%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-7 %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Hopper 2016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0136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706069"/>
              </p:ext>
            </p:extLst>
          </p:nvPr>
        </p:nvGraphicFramePr>
        <p:xfrm>
          <a:off x="12966404" y="398845"/>
          <a:ext cx="6356596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85">
                  <a:extLst>
                    <a:ext uri="{9D8B030D-6E8A-4147-A177-3AD203B41FA5}">
                      <a16:colId xmlns:a16="http://schemas.microsoft.com/office/drawing/2014/main" val="1388254198"/>
                    </a:ext>
                  </a:extLst>
                </a:gridCol>
                <a:gridCol w="908085">
                  <a:extLst>
                    <a:ext uri="{9D8B030D-6E8A-4147-A177-3AD203B41FA5}">
                      <a16:colId xmlns:a16="http://schemas.microsoft.com/office/drawing/2014/main" val="1076345975"/>
                    </a:ext>
                  </a:extLst>
                </a:gridCol>
                <a:gridCol w="908085">
                  <a:extLst>
                    <a:ext uri="{9D8B030D-6E8A-4147-A177-3AD203B41FA5}">
                      <a16:colId xmlns:a16="http://schemas.microsoft.com/office/drawing/2014/main" val="2814875609"/>
                    </a:ext>
                  </a:extLst>
                </a:gridCol>
                <a:gridCol w="730579">
                  <a:extLst>
                    <a:ext uri="{9D8B030D-6E8A-4147-A177-3AD203B41FA5}">
                      <a16:colId xmlns:a16="http://schemas.microsoft.com/office/drawing/2014/main" val="1573460812"/>
                    </a:ext>
                  </a:extLst>
                </a:gridCol>
                <a:gridCol w="1153068">
                  <a:extLst>
                    <a:ext uri="{9D8B030D-6E8A-4147-A177-3AD203B41FA5}">
                      <a16:colId xmlns:a16="http://schemas.microsoft.com/office/drawing/2014/main" val="997834288"/>
                    </a:ext>
                  </a:extLst>
                </a:gridCol>
                <a:gridCol w="840609">
                  <a:extLst>
                    <a:ext uri="{9D8B030D-6E8A-4147-A177-3AD203B41FA5}">
                      <a16:colId xmlns:a16="http://schemas.microsoft.com/office/drawing/2014/main" val="517364959"/>
                    </a:ext>
                  </a:extLst>
                </a:gridCol>
                <a:gridCol w="908085">
                  <a:extLst>
                    <a:ext uri="{9D8B030D-6E8A-4147-A177-3AD203B41FA5}">
                      <a16:colId xmlns:a16="http://schemas.microsoft.com/office/drawing/2014/main" val="3458861916"/>
                    </a:ext>
                  </a:extLst>
                </a:gridCol>
              </a:tblGrid>
              <a:tr h="407411">
                <a:tc>
                  <a:txBody>
                    <a:bodyPr/>
                    <a:lstStyle/>
                    <a:p>
                      <a:r>
                        <a:rPr lang="de-DE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Symbol" panose="05050102010706020507" pitchFamily="18" charset="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de-DE" sz="1400" b="0" i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</a:t>
                      </a:r>
                      <a:r>
                        <a:rPr lang="de-DE" sz="1400" b="0" i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e-DE" sz="1400" b="0" i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b="0" i="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dirty="0" err="1" smtClean="0">
                          <a:latin typeface="Symbol" panose="05050102010706020507" pitchFamily="18" charset="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de-DE" sz="1400" b="0" i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shelf</a:t>
                      </a:r>
                      <a:r>
                        <a:rPr lang="de-DE" sz="1400" b="0" i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e-DE" sz="1400" b="0" i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Symbol" panose="05050102010706020507" pitchFamily="18" charset="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de-DE" sz="1400" b="0" i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ion</a:t>
                      </a:r>
                      <a:r>
                        <a:rPr lang="de-DE" sz="1400" b="0" i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e-DE" sz="1400" b="0" i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b="0" i="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</a:t>
                      </a:r>
                      <a:r>
                        <a:rPr lang="de-DE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de-DE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pin</a:t>
                      </a:r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polarization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SCC </a:t>
                      </a:r>
                      <a:r>
                        <a:rPr lang="de-DE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891912"/>
                  </a:ext>
                </a:extLst>
              </a:tr>
              <a:tr h="562495"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green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laser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</a:p>
                    <a:p>
                      <a:endParaRPr lang="de-DE" sz="14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520 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</a:p>
                    <a:p>
                      <a:endParaRPr lang="de-DE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520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 (2)</a:t>
                      </a:r>
                    </a:p>
                    <a:p>
                      <a:endParaRPr lang="de-DE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520 (2)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75 % </a:t>
                      </a:r>
                    </a:p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(fitted value)</a:t>
                      </a:r>
                    </a:p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-14 %</a:t>
                      </a:r>
                    </a:p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-13.5 %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Hrubesch</a:t>
                      </a:r>
                    </a:p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Hartz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891556"/>
                  </a:ext>
                </a:extLst>
              </a:tr>
              <a:tr h="398434"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Dual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laser</a:t>
                      </a:r>
                      <a:endParaRPr lang="de-DE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excitation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 (1)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-9 %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Gulka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Nesladek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453728"/>
                  </a:ext>
                </a:extLst>
              </a:tr>
              <a:tr h="5624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Triple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laser</a:t>
                      </a:r>
                      <a:endParaRPr lang="de-DE" sz="14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excitation</a:t>
                      </a:r>
                      <a:endParaRPr lang="en-US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594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638 (2)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-70 % </a:t>
                      </a:r>
                      <a:endParaRPr lang="en-US" sz="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Schlieds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93367"/>
                  </a:ext>
                </a:extLst>
              </a:tr>
              <a:tr h="445308"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450-620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Recombination</a:t>
                      </a:r>
                      <a:r>
                        <a:rPr lang="de-DE" sz="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de-DE" sz="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ionization</a:t>
                      </a:r>
                      <a:r>
                        <a:rPr lang="de-DE" sz="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8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rates</a:t>
                      </a:r>
                      <a:r>
                        <a:rPr lang="de-DE" sz="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560 </a:t>
                      </a:r>
                      <a:r>
                        <a:rPr lang="de-DE" sz="8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</a:t>
                      </a:r>
                      <a:r>
                        <a:rPr lang="de-DE" sz="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590 </a:t>
                      </a:r>
                      <a:r>
                        <a:rPr lang="de-DE" sz="8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</a:t>
                      </a:r>
                      <a:endParaRPr lang="de-DE" sz="8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de-DE" sz="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e-DE" sz="8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quadratic</a:t>
                      </a:r>
                      <a:r>
                        <a:rPr lang="de-DE" sz="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8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both</a:t>
                      </a:r>
                      <a:r>
                        <a:rPr lang="de-DE" sz="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Aslam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2013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94071"/>
                  </a:ext>
                </a:extLst>
              </a:tr>
              <a:tr h="267807"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405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-10 %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Chen 2015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727737"/>
                  </a:ext>
                </a:extLst>
              </a:tr>
              <a:tr h="289079"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780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-5 %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Chen 2017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246251"/>
                  </a:ext>
                </a:extLst>
              </a:tr>
              <a:tr h="726555"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Dual (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laser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exciation</a:t>
                      </a:r>
                      <a:endParaRPr lang="de-DE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NIR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laser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assisted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900-1000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spectrum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85%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-7 %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Hopper 2016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01365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27"/>
          <a:stretch/>
        </p:blipFill>
        <p:spPr>
          <a:xfrm>
            <a:off x="15692943" y="3389168"/>
            <a:ext cx="903518" cy="54624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56949" y="6074061"/>
            <a:ext cx="26607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Schields</a:t>
            </a:r>
            <a:r>
              <a:rPr lang="en-US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PRL </a:t>
            </a:r>
            <a:r>
              <a:rPr lang="en-US" sz="14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</a:t>
            </a:r>
            <a:r>
              <a:rPr lang="en-US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136402 (2015)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7649" y="6056925"/>
            <a:ext cx="28482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de-D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Hopper, P</a:t>
            </a:r>
            <a:r>
              <a:rPr lang="en-US" sz="1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RB </a:t>
            </a:r>
            <a:r>
              <a:rPr lang="en-US" sz="14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94</a:t>
            </a:r>
            <a:r>
              <a:rPr lang="en-US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241201(R) (2016)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7649" y="5448040"/>
            <a:ext cx="2660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Chen, PRB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104301 (2015)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949" y="5437573"/>
            <a:ext cx="31841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Hrubesch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PRL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118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037601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424273"/>
              </p:ext>
            </p:extLst>
          </p:nvPr>
        </p:nvGraphicFramePr>
        <p:xfrm>
          <a:off x="10458224" y="-34196"/>
          <a:ext cx="8083552" cy="3259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793">
                  <a:extLst>
                    <a:ext uri="{9D8B030D-6E8A-4147-A177-3AD203B41FA5}">
                      <a16:colId xmlns:a16="http://schemas.microsoft.com/office/drawing/2014/main" val="1388254198"/>
                    </a:ext>
                  </a:extLst>
                </a:gridCol>
                <a:gridCol w="1154793">
                  <a:extLst>
                    <a:ext uri="{9D8B030D-6E8A-4147-A177-3AD203B41FA5}">
                      <a16:colId xmlns:a16="http://schemas.microsoft.com/office/drawing/2014/main" val="1076345975"/>
                    </a:ext>
                  </a:extLst>
                </a:gridCol>
                <a:gridCol w="924029">
                  <a:extLst>
                    <a:ext uri="{9D8B030D-6E8A-4147-A177-3AD203B41FA5}">
                      <a16:colId xmlns:a16="http://schemas.microsoft.com/office/drawing/2014/main" val="2814875609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73460812"/>
                    </a:ext>
                  </a:extLst>
                </a:gridCol>
                <a:gridCol w="1635559">
                  <a:extLst>
                    <a:ext uri="{9D8B030D-6E8A-4147-A177-3AD203B41FA5}">
                      <a16:colId xmlns:a16="http://schemas.microsoft.com/office/drawing/2014/main" val="997834288"/>
                    </a:ext>
                  </a:extLst>
                </a:gridCol>
                <a:gridCol w="1068985">
                  <a:extLst>
                    <a:ext uri="{9D8B030D-6E8A-4147-A177-3AD203B41FA5}">
                      <a16:colId xmlns:a16="http://schemas.microsoft.com/office/drawing/2014/main" val="517364959"/>
                    </a:ext>
                  </a:extLst>
                </a:gridCol>
                <a:gridCol w="1154793">
                  <a:extLst>
                    <a:ext uri="{9D8B030D-6E8A-4147-A177-3AD203B41FA5}">
                      <a16:colId xmlns:a16="http://schemas.microsoft.com/office/drawing/2014/main" val="3458861916"/>
                    </a:ext>
                  </a:extLst>
                </a:gridCol>
              </a:tblGrid>
              <a:tr h="395335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Symbol" panose="05050102010706020507" pitchFamily="18" charset="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de-DE" sz="1400" b="0" i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</a:t>
                      </a:r>
                      <a:r>
                        <a:rPr lang="de-DE" sz="1400" b="0" i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e-DE" sz="1400" b="0" i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b="0" i="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dirty="0" err="1" smtClean="0">
                          <a:latin typeface="Symbol" panose="05050102010706020507" pitchFamily="18" charset="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de-DE" sz="1400" b="0" i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shelf</a:t>
                      </a:r>
                      <a:r>
                        <a:rPr lang="de-DE" sz="1400" b="0" i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e-DE" sz="1400" b="0" i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Symbol" panose="05050102010706020507" pitchFamily="18" charset="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de-DE" sz="1400" b="0" i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ion</a:t>
                      </a:r>
                      <a:r>
                        <a:rPr lang="de-DE" sz="1400" b="0" i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de-DE" sz="1400" b="0" i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</a:t>
                      </a:r>
                      <a:r>
                        <a:rPr lang="de-DE" sz="14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b="0" i="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pin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polarization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SCC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65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891912"/>
                  </a:ext>
                </a:extLst>
              </a:tr>
              <a:tr h="55812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laser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</a:p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520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</a:p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520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 (2)</a:t>
                      </a:r>
                    </a:p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520 (2)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75 %  (fitted value)</a:t>
                      </a:r>
                    </a:p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-14 %</a:t>
                      </a:r>
                    </a:p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-13.5 %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Hrubesch</a:t>
                      </a:r>
                    </a:p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Hartz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891556"/>
                  </a:ext>
                </a:extLst>
              </a:tr>
              <a:tr h="395335"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dual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laser</a:t>
                      </a:r>
                      <a:endParaRPr lang="de-DE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 (1)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-9 %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Gulka</a:t>
                      </a:r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Nesladek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53728"/>
                  </a:ext>
                </a:extLst>
              </a:tr>
              <a:tr h="3953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triple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laser</a:t>
                      </a:r>
                      <a:endParaRPr lang="de-DE" sz="14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594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638 (2)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-70 % </a:t>
                      </a:r>
                      <a:endParaRPr lang="en-US" sz="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Schlieds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093367"/>
                  </a:ext>
                </a:extLst>
              </a:tr>
              <a:tr h="23255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dual /triple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405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-10 %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Chen 2015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727737"/>
                  </a:ext>
                </a:extLst>
              </a:tr>
              <a:tr h="32431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triple laser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780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-5 %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Chen 2017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246251"/>
                  </a:ext>
                </a:extLst>
              </a:tr>
              <a:tr h="421823"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NIR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laser</a:t>
                      </a:r>
                      <a:r>
                        <a:rPr lang="de-DE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assisted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900-1000 </a:t>
                      </a:r>
                      <a:r>
                        <a:rPr lang="de-DE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spectrum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85%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-7 %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Hopper 2016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01365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4571775" y="5745346"/>
            <a:ext cx="45722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Chen, PR Appl.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014008 (2017)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6949" y="5755817"/>
            <a:ext cx="31841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Bourgeois, PRB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041402(R) (2017)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953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20" y="3948648"/>
            <a:ext cx="2629232" cy="246963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314099" y="875978"/>
            <a:ext cx="5750799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 level Diagrams and SCC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Methods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33506BB-06A3-4B53-8EB0-513F875AFCE2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8" b="10432"/>
          <a:stretch/>
        </p:blipFill>
        <p:spPr>
          <a:xfrm>
            <a:off x="1919027" y="1435324"/>
            <a:ext cx="2815384" cy="2416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570" y="1372934"/>
            <a:ext cx="2751521" cy="2679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6"/>
          <a:stretch/>
        </p:blipFill>
        <p:spPr>
          <a:xfrm>
            <a:off x="11097087" y="1807924"/>
            <a:ext cx="2632690" cy="24195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2" b="9901"/>
          <a:stretch/>
        </p:blipFill>
        <p:spPr>
          <a:xfrm>
            <a:off x="1771992" y="3998322"/>
            <a:ext cx="2768280" cy="23796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92021" y="1743629"/>
            <a:ext cx="1233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Bourgeois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77834" y="126957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Hopper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5470" y="1323945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Schields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90174" y="3795415"/>
            <a:ext cx="1935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Hrubesch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53972" y="3795415"/>
            <a:ext cx="726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816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40"/>
          <a:stretch/>
        </p:blipFill>
        <p:spPr>
          <a:xfrm>
            <a:off x="-52657" y="2270638"/>
            <a:ext cx="6524430" cy="243025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314100" y="875978"/>
            <a:ext cx="1997586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SCC Hopper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6"/>
          <a:stretch/>
        </p:blipFill>
        <p:spPr>
          <a:xfrm>
            <a:off x="10338318" y="1717844"/>
            <a:ext cx="4675118" cy="3581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76" y="2225591"/>
            <a:ext cx="2718879" cy="25203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300B04-F98D-44D9-BDD5-641F97BF9B59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7159" y="5794997"/>
            <a:ext cx="52251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Hopper, </a:t>
            </a:r>
            <a:r>
              <a:rPr lang="en-US" sz="16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B </a:t>
            </a:r>
            <a:r>
              <a:rPr lang="en-US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94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241201(R) (2016)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88550" y="1162725"/>
            <a:ext cx="3061926" cy="381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962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314099" y="875978"/>
            <a:ext cx="4267426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Possible Readout Techniques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1423" y="924401"/>
            <a:ext cx="3778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Dual-laser </a:t>
            </a:r>
            <a:r>
              <a:rPr lang="de-DE" dirty="0" err="1" smtClean="0"/>
              <a:t>Nesladek</a:t>
            </a:r>
            <a:r>
              <a:rPr lang="de-DE" dirty="0" smtClean="0"/>
              <a:t>, Bourgeois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2"/>
          <a:stretch/>
        </p:blipFill>
        <p:spPr>
          <a:xfrm>
            <a:off x="4468251" y="1787830"/>
            <a:ext cx="4341771" cy="3544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A2C7549-F335-4CD0-877F-4E9A0A1EA431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4" y="1787830"/>
            <a:ext cx="3642675" cy="35730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567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Aslam ionization, recharging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26E857-913A-44EE-A4FA-552E2EE0A7DB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51" y="825622"/>
            <a:ext cx="3886764" cy="4889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7"/>
          <a:stretch/>
        </p:blipFill>
        <p:spPr>
          <a:xfrm>
            <a:off x="373457" y="1633538"/>
            <a:ext cx="4269348" cy="343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8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NIR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26E857-913A-44EE-A4FA-552E2EE0A7DB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88" y="1734884"/>
            <a:ext cx="4415036" cy="412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3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220917" y="913180"/>
            <a:ext cx="3246183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Photoconductive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Gain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22" y="4570240"/>
            <a:ext cx="1491414" cy="7255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92"/>
          <a:stretch/>
        </p:blipFill>
        <p:spPr>
          <a:xfrm>
            <a:off x="645073" y="3672607"/>
            <a:ext cx="2822028" cy="6088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3" y="2078808"/>
            <a:ext cx="866230" cy="5616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97" y="2813839"/>
            <a:ext cx="1618232" cy="3474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74" y="1816833"/>
            <a:ext cx="690129" cy="2617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400" y="1478542"/>
            <a:ext cx="3347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photoconductive</a:t>
            </a:r>
            <a:r>
              <a:rPr lang="de-DE" dirty="0" smtClean="0"/>
              <a:t> </a:t>
            </a:r>
            <a:r>
              <a:rPr lang="de-DE" dirty="0" err="1" smtClean="0"/>
              <a:t>gain</a:t>
            </a:r>
            <a:r>
              <a:rPr lang="de-DE" dirty="0" smtClean="0"/>
              <a:t> </a:t>
            </a:r>
            <a:r>
              <a:rPr lang="de-DE" dirty="0" err="1" smtClean="0"/>
              <a:t>factor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5072" y="4717358"/>
            <a:ext cx="883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 smtClean="0"/>
              <a:t>where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F4CC9AC-F056-4F7C-992E-B17D6F0EB6A8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395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r="17338" b="69295"/>
          <a:stretch/>
        </p:blipFill>
        <p:spPr>
          <a:xfrm>
            <a:off x="203200" y="4379793"/>
            <a:ext cx="2554025" cy="172541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9"/>
          <a:stretch/>
        </p:blipFill>
        <p:spPr>
          <a:xfrm>
            <a:off x="2599942" y="4544413"/>
            <a:ext cx="1690704" cy="156079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1"/>
          <a:stretch/>
        </p:blipFill>
        <p:spPr>
          <a:xfrm>
            <a:off x="495300" y="1985476"/>
            <a:ext cx="3795346" cy="243412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485252" y="3951278"/>
            <a:ext cx="583094" cy="468325"/>
          </a:xfrm>
          <a:prstGeom prst="rect">
            <a:avLst/>
          </a:prstGeom>
          <a:solidFill>
            <a:srgbClr val="616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0" name="TextBox 29"/>
          <p:cNvSpPr txBox="1"/>
          <p:nvPr/>
        </p:nvSpPr>
        <p:spPr>
          <a:xfrm>
            <a:off x="432722" y="1605793"/>
            <a:ext cx="2930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NV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center magnetometer</a:t>
            </a:r>
          </a:p>
        </p:txBody>
      </p:sp>
      <p:sp>
        <p:nvSpPr>
          <p:cNvPr id="39" name="Rounded Rectangle 38"/>
          <p:cNvSpPr/>
          <p:nvPr/>
        </p:nvSpPr>
        <p:spPr bwMode="auto">
          <a:xfrm>
            <a:off x="314099" y="875978"/>
            <a:ext cx="1629001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9835" y="6096359"/>
            <a:ext cx="4338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Maletinsky</a:t>
            </a:r>
            <a:r>
              <a:rPr lang="de-D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</a:t>
            </a:r>
            <a:r>
              <a:rPr lang="en-US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Nature Nanotechnology </a:t>
            </a:r>
            <a:r>
              <a:rPr lang="en-US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(2012)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11377" y="1605793"/>
            <a:ext cx="4607659" cy="3573918"/>
            <a:chOff x="4411377" y="1605793"/>
            <a:chExt cx="4607659" cy="3573918"/>
          </a:xfrm>
        </p:grpSpPr>
        <p:sp>
          <p:nvSpPr>
            <p:cNvPr id="33" name="TextBox 32"/>
            <p:cNvSpPr txBox="1"/>
            <p:nvPr/>
          </p:nvSpPr>
          <p:spPr>
            <a:xfrm>
              <a:off x="5034639" y="4871934"/>
              <a:ext cx="3965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N. </a:t>
              </a:r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Bar-Gill, Nature Communications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,1743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(2013)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29134" y="4604042"/>
              <a:ext cx="10337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(</a:t>
              </a:r>
              <a:r>
                <a:rPr lang="en-US" sz="1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ms</a:t>
              </a:r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6" b="10601"/>
            <a:stretch/>
          </p:blipFill>
          <p:spPr>
            <a:xfrm>
              <a:off x="4819649" y="1877968"/>
              <a:ext cx="4199387" cy="2732132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5034639" y="1605793"/>
              <a:ext cx="2988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long spin coherence time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411377" y="1944347"/>
              <a:ext cx="337027" cy="468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3888826" y="2984309"/>
              <a:ext cx="1652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 (normalized)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23E551C-15BB-459B-B617-02D41E1F7894}" type="slidenum"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80553" y="838538"/>
            <a:ext cx="337027" cy="468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90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314099" y="875978"/>
            <a:ext cx="5930584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Metal Semiconductor Metal Photodetector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887593" y="1523999"/>
            <a:ext cx="5368817" cy="4855534"/>
            <a:chOff x="495300" y="1524000"/>
            <a:chExt cx="4873517" cy="440758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" y="2238375"/>
              <a:ext cx="4873517" cy="369321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225" y="1524000"/>
              <a:ext cx="1362401" cy="767043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9"/>
          <a:stretch/>
        </p:blipFill>
        <p:spPr>
          <a:xfrm>
            <a:off x="6846093" y="740810"/>
            <a:ext cx="1848949" cy="17407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08312" y="1818685"/>
            <a:ext cx="105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+5 V</a:t>
            </a:r>
            <a:endParaRPr lang="de-DE" sz="1200" baseline="-25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DAC415-7011-4E0F-BFDB-D75519287EB0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14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67" y="1976967"/>
            <a:ext cx="3670735" cy="396290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314099" y="875978"/>
            <a:ext cx="5566001" cy="496954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400">
                <a:solidFill>
                  <a:schemeClr val="bg1"/>
                </a:solidFill>
                <a:latin typeface="Arial" pitchFamily="34" charset="0"/>
              </a:rPr>
              <a:t>Dual Laser </a:t>
            </a:r>
            <a:r>
              <a:rPr lang="en-US" sz="2400" smtClean="0">
                <a:solidFill>
                  <a:schemeClr val="bg1"/>
                </a:solidFill>
                <a:latin typeface="Arial" pitchFamily="34" charset="0"/>
              </a:rPr>
              <a:t>Spin-to-Charge </a:t>
            </a:r>
            <a:r>
              <a:rPr lang="en-US" sz="2400">
                <a:solidFill>
                  <a:schemeClr val="bg1"/>
                </a:solidFill>
                <a:latin typeface="Arial" pitchFamily="34" charset="0"/>
              </a:rPr>
              <a:t>Conversion</a:t>
            </a: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A686EA1-DF3D-4D77-A5CA-EA7AE1DED5C1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948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27" t="-10779" r="-4098" b="-6512"/>
          <a:stretch/>
        </p:blipFill>
        <p:spPr>
          <a:xfrm>
            <a:off x="0" y="1116340"/>
            <a:ext cx="9106293" cy="4996783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314099" y="875978"/>
            <a:ext cx="5566001" cy="496954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400">
                <a:solidFill>
                  <a:schemeClr val="bg1"/>
                </a:solidFill>
                <a:latin typeface="Arial" pitchFamily="34" charset="0"/>
              </a:rPr>
              <a:t>Dual Laser </a:t>
            </a:r>
            <a:r>
              <a:rPr lang="en-US" sz="2400" smtClean="0">
                <a:solidFill>
                  <a:schemeClr val="bg1"/>
                </a:solidFill>
                <a:latin typeface="Arial" pitchFamily="34" charset="0"/>
              </a:rPr>
              <a:t>Spin-to-Charge </a:t>
            </a:r>
            <a:r>
              <a:rPr lang="en-US" sz="2400">
                <a:solidFill>
                  <a:schemeClr val="bg1"/>
                </a:solidFill>
                <a:latin typeface="Arial" pitchFamily="34" charset="0"/>
              </a:rPr>
              <a:t>Conversion</a:t>
            </a: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2C9D276-BDE8-4FF9-BD53-D3051A6707A0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903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314099" y="875978"/>
            <a:ext cx="4388530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2400" err="1" smtClean="0">
                <a:solidFill>
                  <a:schemeClr val="bg1"/>
                </a:solidFill>
                <a:latin typeface="Arial" pitchFamily="34" charset="0"/>
              </a:rPr>
              <a:t>Current-Voltage</a:t>
            </a:r>
            <a:r>
              <a:rPr lang="de-DE" sz="240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de-DE" sz="2400" err="1" smtClean="0">
                <a:solidFill>
                  <a:schemeClr val="bg1"/>
                </a:solidFill>
                <a:latin typeface="Arial" pitchFamily="34" charset="0"/>
              </a:rPr>
              <a:t>Characteristic</a:t>
            </a: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85"/>
          <a:stretch/>
        </p:blipFill>
        <p:spPr>
          <a:xfrm>
            <a:off x="103417" y="2770416"/>
            <a:ext cx="5918710" cy="24096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3" t="49101"/>
          <a:stretch/>
        </p:blipFill>
        <p:spPr>
          <a:xfrm>
            <a:off x="6022127" y="2731173"/>
            <a:ext cx="3033487" cy="2448888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208049" y="740810"/>
            <a:ext cx="2486993" cy="1740763"/>
            <a:chOff x="6208049" y="740810"/>
            <a:chExt cx="2486993" cy="174076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89"/>
            <a:stretch/>
          </p:blipFill>
          <p:spPr>
            <a:xfrm>
              <a:off x="6846093" y="740810"/>
              <a:ext cx="1848949" cy="174076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208049" y="1422941"/>
              <a:ext cx="10519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bias</a:t>
              </a:r>
              <a:r>
                <a:rPr lang="de-DE" sz="1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40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voltage</a:t>
              </a:r>
              <a:r>
                <a:rPr lang="de-DE" sz="1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/>
              <a:endParaRPr lang="de-DE" sz="8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de-DE" sz="1400" i="1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de-DE" sz="1400" baseline="-2500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de-DE" sz="1400" baseline="-2500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4412022-3CB8-4C4F-B2A2-231A958DEC40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939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6" y="2631095"/>
            <a:ext cx="8136471" cy="33562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80" t="28569" r="22924" b="59944"/>
          <a:stretch/>
        </p:blipFill>
        <p:spPr>
          <a:xfrm>
            <a:off x="5200379" y="2975816"/>
            <a:ext cx="550340" cy="21193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1" t="76754" r="17216" b="12146"/>
          <a:stretch/>
        </p:blipFill>
        <p:spPr>
          <a:xfrm>
            <a:off x="5407740" y="4369310"/>
            <a:ext cx="676275" cy="20478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314098" y="875978"/>
            <a:ext cx="2403702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de-DE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Coherent</a:t>
            </a:r>
            <a:r>
              <a:rPr lang="de-DE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305"/>
          <a:stretch/>
        </p:blipFill>
        <p:spPr>
          <a:xfrm>
            <a:off x="937260" y="1678977"/>
            <a:ext cx="3429000" cy="3403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22" b="44082"/>
          <a:stretch/>
        </p:blipFill>
        <p:spPr>
          <a:xfrm>
            <a:off x="855357" y="1678975"/>
            <a:ext cx="541020" cy="3479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22" b="44082"/>
          <a:stretch/>
        </p:blipFill>
        <p:spPr>
          <a:xfrm>
            <a:off x="653889" y="1678975"/>
            <a:ext cx="541020" cy="3479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22" b="44082"/>
          <a:stretch/>
        </p:blipFill>
        <p:spPr>
          <a:xfrm>
            <a:off x="776299" y="1678342"/>
            <a:ext cx="541020" cy="3479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22" b="44082"/>
          <a:stretch/>
        </p:blipFill>
        <p:spPr>
          <a:xfrm>
            <a:off x="695799" y="1677707"/>
            <a:ext cx="541020" cy="34794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0274" y="1340451"/>
            <a:ext cx="1441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de-DE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icrowave</a:t>
            </a:r>
            <a:endParaRPr lang="de-DE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pulse </a:t>
            </a:r>
            <a:r>
              <a:rPr lang="de-DE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duration</a:t>
            </a:r>
            <a:endParaRPr lang="en-US" sz="1200" i="1"/>
          </a:p>
        </p:txBody>
      </p:sp>
      <p:grpSp>
        <p:nvGrpSpPr>
          <p:cNvPr id="18" name="white box"/>
          <p:cNvGrpSpPr/>
          <p:nvPr/>
        </p:nvGrpSpPr>
        <p:grpSpPr>
          <a:xfrm>
            <a:off x="5650628" y="675924"/>
            <a:ext cx="433387" cy="464917"/>
            <a:chOff x="4572001" y="1677707"/>
            <a:chExt cx="4571999" cy="4329334"/>
          </a:xfrm>
        </p:grpSpPr>
        <p:sp>
          <p:nvSpPr>
            <p:cNvPr id="19" name="Rectangle 18"/>
            <p:cNvSpPr/>
            <p:nvPr/>
          </p:nvSpPr>
          <p:spPr>
            <a:xfrm>
              <a:off x="4572001" y="1677707"/>
              <a:ext cx="4571998" cy="3164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19611" y="2842600"/>
              <a:ext cx="4224389" cy="3164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white box"/>
          <p:cNvGrpSpPr/>
          <p:nvPr/>
        </p:nvGrpSpPr>
        <p:grpSpPr>
          <a:xfrm>
            <a:off x="6874668" y="1015746"/>
            <a:ext cx="137093" cy="177188"/>
            <a:chOff x="4572001" y="1677707"/>
            <a:chExt cx="4571999" cy="4329334"/>
          </a:xfrm>
        </p:grpSpPr>
        <p:sp>
          <p:nvSpPr>
            <p:cNvPr id="26" name="Rectangle 25"/>
            <p:cNvSpPr/>
            <p:nvPr/>
          </p:nvSpPr>
          <p:spPr>
            <a:xfrm>
              <a:off x="4572001" y="1677707"/>
              <a:ext cx="4571998" cy="3164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919611" y="2842600"/>
              <a:ext cx="4224389" cy="3164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62027" y="2426414"/>
            <a:ext cx="4571998" cy="363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grpSp>
        <p:nvGrpSpPr>
          <p:cNvPr id="34" name="Group 33" hidden="1"/>
          <p:cNvGrpSpPr/>
          <p:nvPr/>
        </p:nvGrpSpPr>
        <p:grpSpPr>
          <a:xfrm>
            <a:off x="9426971" y="3187748"/>
            <a:ext cx="2438778" cy="1806770"/>
            <a:chOff x="5282112" y="795735"/>
            <a:chExt cx="3052229" cy="226124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70"/>
            <a:stretch/>
          </p:blipFill>
          <p:spPr>
            <a:xfrm>
              <a:off x="5364818" y="795735"/>
              <a:ext cx="2969523" cy="226124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0" t="21190" r="-543" b="20094"/>
            <a:stretch/>
          </p:blipFill>
          <p:spPr>
            <a:xfrm>
              <a:off x="5282112" y="2547834"/>
              <a:ext cx="1534511" cy="273048"/>
            </a:xfrm>
            <a:prstGeom prst="rect">
              <a:avLst/>
            </a:prstGeom>
          </p:spPr>
        </p:pic>
      </p:grpSp>
      <p:cxnSp>
        <p:nvCxnSpPr>
          <p:cNvPr id="45" name="Straight Arrow Connector 44"/>
          <p:cNvCxnSpPr/>
          <p:nvPr/>
        </p:nvCxnSpPr>
        <p:spPr bwMode="auto">
          <a:xfrm>
            <a:off x="776299" y="2013585"/>
            <a:ext cx="3589961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78A925-D0BD-49E0-A93C-EF0AEF52107E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769399" y="3936206"/>
            <a:ext cx="1049301" cy="433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698" y="658213"/>
            <a:ext cx="1971129" cy="157884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 bwMode="auto">
          <a:xfrm>
            <a:off x="5767018" y="4292062"/>
            <a:ext cx="1051683" cy="0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5716933" y="3974579"/>
            <a:ext cx="875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MW </a:t>
            </a:r>
            <a:r>
              <a:rPr lang="de-DE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797600" y="3236946"/>
            <a:ext cx="1636897" cy="1234758"/>
            <a:chOff x="4994858" y="1375816"/>
            <a:chExt cx="1636897" cy="123475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32" r="3079"/>
            <a:stretch/>
          </p:blipFill>
          <p:spPr>
            <a:xfrm>
              <a:off x="5270526" y="1375816"/>
              <a:ext cx="1361229" cy="1043833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 rot="16200000">
              <a:off x="4688011" y="1697789"/>
              <a:ext cx="9214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de-DE" sz="1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MW</a:t>
              </a:r>
              <a:r>
                <a:rPr lang="de-DE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de-DE" sz="1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mT</a:t>
              </a:r>
              <a:r>
                <a:rPr lang="de-DE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de-DE" sz="1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536586" y="2302797"/>
              <a:ext cx="8723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400" i="1" dirty="0" err="1" smtClean="0">
                  <a:latin typeface="Symbol" panose="05050102010706020507" pitchFamily="18" charset="2"/>
                  <a:cs typeface="Times New Roman" panose="02020603050405020304" pitchFamily="18" charset="0"/>
                </a:rPr>
                <a:t>w</a:t>
              </a:r>
              <a:r>
                <a:rPr lang="de-DE" sz="14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nut</a:t>
              </a:r>
              <a:r>
                <a:rPr lang="de-DE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de-DE" sz="1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mT</a:t>
              </a:r>
              <a:r>
                <a:rPr lang="de-DE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de-DE" sz="1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5" name="Straight Arrow Connector 54"/>
          <p:cNvCxnSpPr/>
          <p:nvPr/>
        </p:nvCxnSpPr>
        <p:spPr bwMode="auto">
          <a:xfrm flipV="1">
            <a:off x="7317581" y="3274252"/>
            <a:ext cx="969169" cy="84054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" name="Rectangle 8"/>
          <p:cNvSpPr/>
          <p:nvPr/>
        </p:nvSpPr>
        <p:spPr>
          <a:xfrm>
            <a:off x="4614851" y="2574153"/>
            <a:ext cx="4368725" cy="3590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33" y="658737"/>
            <a:ext cx="2944259" cy="22440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843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314099" y="875978"/>
            <a:ext cx="1630481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NIR Laser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14099" y="380145"/>
            <a:ext cx="5572584" cy="5885798"/>
            <a:chOff x="544564" y="600367"/>
            <a:chExt cx="4701507" cy="5363159"/>
          </a:xfrm>
        </p:grpSpPr>
        <p:grpSp>
          <p:nvGrpSpPr>
            <p:cNvPr id="3" name="Group 2"/>
            <p:cNvGrpSpPr/>
            <p:nvPr/>
          </p:nvGrpSpPr>
          <p:grpSpPr>
            <a:xfrm>
              <a:off x="714805" y="1922492"/>
              <a:ext cx="4531266" cy="4041034"/>
              <a:chOff x="714805" y="1922492"/>
              <a:chExt cx="4531266" cy="4041034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77" t="13509" r="852" b="9969"/>
              <a:stretch/>
            </p:blipFill>
            <p:spPr>
              <a:xfrm>
                <a:off x="3540982" y="2455483"/>
                <a:ext cx="1705089" cy="2990518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" r="39376"/>
              <a:stretch/>
            </p:blipFill>
            <p:spPr>
              <a:xfrm>
                <a:off x="791112" y="1922492"/>
                <a:ext cx="2633780" cy="3908092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/>
              <p:nvPr/>
            </p:nvCxnSpPr>
            <p:spPr bwMode="auto">
              <a:xfrm flipH="1" flipV="1">
                <a:off x="714805" y="2552645"/>
                <a:ext cx="18262" cy="2893356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7" name="Straight Arrow Connector 16"/>
              <p:cNvCxnSpPr/>
              <p:nvPr/>
            </p:nvCxnSpPr>
            <p:spPr bwMode="auto">
              <a:xfrm>
                <a:off x="1251373" y="5962608"/>
                <a:ext cx="2094666" cy="91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12" name="Rectangle 11"/>
            <p:cNvSpPr/>
            <p:nvPr/>
          </p:nvSpPr>
          <p:spPr>
            <a:xfrm rot="16200000">
              <a:off x="-140846" y="1285777"/>
              <a:ext cx="195559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de-DE" sz="160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green</a:t>
              </a:r>
              <a:r>
                <a:rPr lang="de-DE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60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laser</a:t>
              </a:r>
              <a:endParaRPr lang="de-DE" sz="160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de-DE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power</a:t>
              </a:r>
              <a:endParaRPr lang="en-US" sz="1600" i="1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82" y="1831111"/>
            <a:ext cx="4415036" cy="412010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0A60429-81CE-4D87-83C3-0E3C63CF6598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699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314098" y="875977"/>
            <a:ext cx="3468629" cy="837319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Spin-independent Charge-Conversion Efficiency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31007" y="1713296"/>
            <a:ext cx="8980370" cy="4389042"/>
            <a:chOff x="3879138" y="3112171"/>
            <a:chExt cx="5196197" cy="2813545"/>
          </a:xfrm>
        </p:grpSpPr>
        <p:grpSp>
          <p:nvGrpSpPr>
            <p:cNvPr id="18" name="Group 17"/>
            <p:cNvGrpSpPr/>
            <p:nvPr/>
          </p:nvGrpSpPr>
          <p:grpSpPr>
            <a:xfrm>
              <a:off x="3879138" y="3112171"/>
              <a:ext cx="5196197" cy="2813545"/>
              <a:chOff x="3879138" y="3112171"/>
              <a:chExt cx="5196197" cy="281354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9" t="9423" r="-9664" b="3117"/>
              <a:stretch/>
            </p:blipFill>
            <p:spPr>
              <a:xfrm>
                <a:off x="3879138" y="3112171"/>
                <a:ext cx="5196197" cy="2813545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 bwMode="auto">
              <a:xfrm>
                <a:off x="4240065" y="4448032"/>
                <a:ext cx="177800" cy="1162050"/>
              </a:xfrm>
              <a:prstGeom prst="rect">
                <a:avLst/>
              </a:prstGeom>
              <a:solidFill>
                <a:srgbClr val="0D0D0D">
                  <a:alpha val="50196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5621189" y="4448032"/>
                <a:ext cx="393699" cy="1162050"/>
              </a:xfrm>
              <a:prstGeom prst="rect">
                <a:avLst/>
              </a:prstGeom>
              <a:solidFill>
                <a:srgbClr val="0D0D0D">
                  <a:alpha val="50196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4586763" y="4463908"/>
              <a:ext cx="5485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NV</a:t>
              </a:r>
              <a:r>
                <a:rPr lang="de-DE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ˉ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66340" y="4463908"/>
              <a:ext cx="5485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NV</a:t>
              </a:r>
              <a:r>
                <a:rPr lang="de-DE" sz="16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4070487" y="4596281"/>
              <a:ext cx="607726" cy="3055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NV</a:t>
              </a:r>
              <a:r>
                <a:rPr lang="de-DE" sz="16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17865" y="4220247"/>
              <a:ext cx="1776621" cy="2170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de-DE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dominant </a:t>
              </a:r>
              <a:r>
                <a:rPr lang="de-DE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charge</a:t>
              </a:r>
              <a:r>
                <a:rPr lang="de-DE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state</a:t>
              </a:r>
              <a:endPara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49192" y="608835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Aslam, New Journal of Physics 15, 013064 (2013)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A84087-A04D-456D-9E25-C6E708AAD31D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47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06197" y="1686006"/>
            <a:ext cx="7618916" cy="4652086"/>
            <a:chOff x="756406" y="1348202"/>
            <a:chExt cx="9095652" cy="55537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9" t="8799" r="485" b="378"/>
            <a:stretch/>
          </p:blipFill>
          <p:spPr>
            <a:xfrm>
              <a:off x="890939" y="1348202"/>
              <a:ext cx="8961119" cy="5553777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756406" y="1348202"/>
              <a:ext cx="40666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</a:t>
              </a:r>
              <a:r>
                <a:rPr lang="de-DE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destructuve</a:t>
              </a:r>
              <a:r>
                <a:rPr lang="de-DE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</a:t>
              </a:r>
              <a:r>
                <a:rPr lang="de-DE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de-DE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de-DE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lang="de-DE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charge</a:t>
              </a:r>
              <a:r>
                <a:rPr lang="de-DE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state</a:t>
              </a:r>
              <a:endPara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49192" y="608835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Aslam, New Journal of Physics 15, 013064 (2013)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314098" y="875977"/>
            <a:ext cx="3468629" cy="837319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Spin-independent Charge-Conversion Efficiency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92F67D-C459-41BE-B13D-47E45280FE1D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96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57"/>
          <a:stretch/>
        </p:blipFill>
        <p:spPr>
          <a:xfrm>
            <a:off x="1051217" y="1517220"/>
            <a:ext cx="2401109" cy="235665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314099" y="875978"/>
            <a:ext cx="3184881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NVˉ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Center in Diamond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4880" y="3930123"/>
            <a:ext cx="8118832" cy="2655315"/>
            <a:chOff x="264880" y="3930123"/>
            <a:chExt cx="8118832" cy="2655315"/>
          </a:xfrm>
        </p:grpSpPr>
        <p:sp>
          <p:nvSpPr>
            <p:cNvPr id="31" name="TextBox 30"/>
            <p:cNvSpPr txBox="1"/>
            <p:nvPr/>
          </p:nvSpPr>
          <p:spPr>
            <a:xfrm>
              <a:off x="4976502" y="4967708"/>
              <a:ext cx="37681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600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US" sz="16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042641" y="4392371"/>
              <a:ext cx="35184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600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US" sz="16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4880" y="6000663"/>
              <a:ext cx="47473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sv-SE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Christle</a:t>
              </a:r>
              <a:r>
                <a:rPr lang="sv-SE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Nature Materials </a:t>
              </a: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160 (2015)</a:t>
              </a:r>
            </a:p>
            <a:p>
              <a:pPr algn="l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1264658" y="3930123"/>
              <a:ext cx="7119054" cy="2395838"/>
              <a:chOff x="-2270880" y="3743001"/>
              <a:chExt cx="4926954" cy="2531163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562735" y="3863480"/>
                <a:ext cx="1246085" cy="6178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de-DE" sz="160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microwave</a:t>
                </a:r>
                <a:r>
                  <a:rPr lang="de-DE" sz="160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sz="160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photons</a:t>
                </a:r>
                <a:endParaRPr lang="de-DE" sz="160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e-DE" sz="1600" i="1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de-DE" sz="1600" baseline="-2500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photon</a:t>
                </a:r>
                <a:r>
                  <a:rPr lang="de-DE" sz="16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16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ħ</a:t>
                </a:r>
                <a:r>
                  <a:rPr lang="de-DE" sz="16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endParaRPr lang="en-US" sz="1600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rot="20400000">
                <a:off x="720483" y="4509732"/>
                <a:ext cx="1407672" cy="1407672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6600000">
                <a:off x="710906" y="3883626"/>
                <a:ext cx="1407672" cy="1407672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583618" y="5166085"/>
                <a:ext cx="1667037" cy="11601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93194" y="4587463"/>
                <a:ext cx="9577" cy="1301438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593194" y="5876313"/>
                <a:ext cx="1856246" cy="53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rot="16200000">
                <a:off x="442425" y="4472527"/>
                <a:ext cx="3015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263255" y="5949003"/>
                <a:ext cx="255525" cy="325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i="1" smtClean="0">
                    <a:latin typeface="Times New Roman" panose="02020603050405020304" pitchFamily="18" charset="0"/>
                  </a:rPr>
                  <a:t>B</a:t>
                </a:r>
                <a:r>
                  <a:rPr lang="de-DE" sz="1400" baseline="-25000" smtClean="0">
                    <a:latin typeface="Times New Roman" panose="02020603050405020304" pitchFamily="18" charset="0"/>
                  </a:rPr>
                  <a:t>0</a:t>
                </a:r>
                <a:endParaRPr lang="en-US" sz="1400" baseline="-25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08317" y="4000337"/>
                <a:ext cx="133727" cy="2492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400" baseline="-25000"/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>
                <a:off x="1577240" y="4512989"/>
                <a:ext cx="7297" cy="65754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CustomShape 49"/>
              <p:cNvSpPr/>
              <p:nvPr/>
            </p:nvSpPr>
            <p:spPr>
              <a:xfrm>
                <a:off x="1982578" y="4052371"/>
                <a:ext cx="635669" cy="3735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67500" tIns="33750" rIns="67500" bIns="33750"/>
              <a:lstStyle/>
              <a:p>
                <a:pPr>
                  <a:lnSpc>
                    <a:spcPct val="100000"/>
                  </a:lnSpc>
                </a:pPr>
                <a:r>
                  <a:rPr 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+1</a:t>
                </a:r>
                <a:endParaRPr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" name="CustomShape 50"/>
              <p:cNvSpPr/>
              <p:nvPr/>
            </p:nvSpPr>
            <p:spPr>
              <a:xfrm>
                <a:off x="2221902" y="5045093"/>
                <a:ext cx="400688" cy="3735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67500" tIns="33750" rIns="67500" bIns="33750"/>
              <a:lstStyle/>
              <a:p>
                <a:pPr>
                  <a:lnSpc>
                    <a:spcPct val="100000"/>
                  </a:lnSpc>
                </a:pPr>
                <a:r>
                  <a:rPr lang="de-DE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  <a:p>
                <a:pPr>
                  <a:lnSpc>
                    <a:spcPct val="100000"/>
                  </a:lnSpc>
                </a:pPr>
                <a:endParaRPr lang="en-US" sz="1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" name="CustomShape 49"/>
              <p:cNvSpPr/>
              <p:nvPr/>
            </p:nvSpPr>
            <p:spPr>
              <a:xfrm>
                <a:off x="2020405" y="5713089"/>
                <a:ext cx="635669" cy="3735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67500" tIns="33750" rIns="67500" bIns="33750"/>
              <a:lstStyle/>
              <a:p>
                <a:pPr>
                  <a:lnSpc>
                    <a:spcPct val="100000"/>
                  </a:lnSpc>
                </a:pPr>
                <a:r>
                  <a:rPr 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-1</a:t>
                </a:r>
                <a:endParaRPr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" name="CustomShape 49"/>
              <p:cNvSpPr/>
              <p:nvPr/>
            </p:nvSpPr>
            <p:spPr>
              <a:xfrm>
                <a:off x="1990972" y="3743001"/>
                <a:ext cx="635669" cy="373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67500" tIns="33750" rIns="67500" bIns="33750"/>
              <a:lstStyle/>
              <a:p>
                <a:pPr>
                  <a:lnSpc>
                    <a:spcPct val="100000"/>
                  </a:lnSpc>
                </a:pPr>
                <a:r>
                  <a:rPr lang="en-US" sz="140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m</a:t>
                </a:r>
                <a:r>
                  <a:rPr lang="en-US" sz="1400" baseline="-2500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</a:t>
                </a:r>
                <a:endParaRPr sz="1400" baseline="-25000"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>
                <a:off x="541131" y="4890891"/>
                <a:ext cx="913" cy="28679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-2270880" y="4336004"/>
                <a:ext cx="1867576" cy="422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Hamiltonian</a:t>
                </a:r>
                <a:r>
                  <a:rPr lang="de-DE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de-DE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spin</a:t>
                </a:r>
                <a:r>
                  <a:rPr lang="de-DE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0" name="Rectangle 39"/>
          <p:cNvSpPr/>
          <p:nvPr/>
        </p:nvSpPr>
        <p:spPr>
          <a:xfrm>
            <a:off x="4550982" y="1502800"/>
            <a:ext cx="614829" cy="47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62507" y="1517267"/>
            <a:ext cx="614829" cy="47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74361" y="1448535"/>
            <a:ext cx="614829" cy="47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39970" y="3500981"/>
            <a:ext cx="351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30898" y="3031887"/>
            <a:ext cx="351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117424" y="2603104"/>
            <a:ext cx="226949" cy="2251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16961" y="2577942"/>
            <a:ext cx="351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en-US"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BF7E749-0343-467D-97EC-772BDF949E52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24381" y="4900070"/>
            <a:ext cx="2026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de-DE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i="1" dirty="0" smtClean="0">
                <a:latin typeface="Symbol" panose="05050102010706020507" pitchFamily="18" charset="2"/>
                <a:cs typeface="Times New Roman" panose="02020603050405020304" pitchFamily="18" charset="0"/>
              </a:rPr>
              <a:t>m</a:t>
            </a:r>
            <a:r>
              <a:rPr lang="de-DE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de-DE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de-DE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de-DE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de-DE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96132" y="484288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^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8606" y="5652675"/>
            <a:ext cx="4293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Gali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Phys. Status Solidi B </a:t>
            </a: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248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1337 (2011)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3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314100" y="875978"/>
            <a:ext cx="3037640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Coherent</a:t>
            </a:r>
            <a:r>
              <a:rPr lang="de-DE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Spin Control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9"/>
          <a:stretch/>
        </p:blipFill>
        <p:spPr>
          <a:xfrm>
            <a:off x="5260414" y="1816664"/>
            <a:ext cx="2541269" cy="1923053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 rot="1989070">
            <a:off x="4930947" y="2869975"/>
            <a:ext cx="60683" cy="174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 rot="2498385">
            <a:off x="4946406" y="2727411"/>
            <a:ext cx="126664" cy="174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rot="21230522">
            <a:off x="4963972" y="2862162"/>
            <a:ext cx="72198" cy="71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72197" y="1465352"/>
            <a:ext cx="2207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utation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spin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232617" y="45099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i="1" dirty="0" err="1" smtClean="0">
                <a:latin typeface="Symbol" panose="05050102010706020507" pitchFamily="18" charset="2"/>
                <a:cs typeface="Times New Roman" panose="02020603050405020304" pitchFamily="18" charset="0"/>
              </a:rPr>
              <a:t>w</a:t>
            </a:r>
            <a:r>
              <a:rPr lang="de-DE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nut</a:t>
            </a:r>
            <a:r>
              <a:rPr lang="de-DE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</a:t>
            </a:r>
            <a:r>
              <a:rPr lang="de-DE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de-DE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endParaRPr lang="de-D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64875" y="4109859"/>
            <a:ext cx="2776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   </a:t>
            </a:r>
            <a:r>
              <a:rPr lang="de-DE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de-DE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de-DE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endParaRPr lang="de-D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008392" y="2276562"/>
            <a:ext cx="412029" cy="316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693394" y="2998868"/>
            <a:ext cx="340039" cy="228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92053" y="2867411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de-DE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endParaRPr lang="de-D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543300" y="3052629"/>
            <a:ext cx="335599" cy="211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6663557" y="2027171"/>
            <a:ext cx="676610" cy="1906924"/>
            <a:chOff x="7197335" y="1759540"/>
            <a:chExt cx="676610" cy="1906924"/>
          </a:xfrm>
        </p:grpSpPr>
        <p:sp>
          <p:nvSpPr>
            <p:cNvPr id="57" name="Rectangle 56"/>
            <p:cNvSpPr/>
            <p:nvPr/>
          </p:nvSpPr>
          <p:spPr>
            <a:xfrm>
              <a:off x="7197335" y="3351601"/>
              <a:ext cx="619634" cy="314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213215" y="1759540"/>
              <a:ext cx="660730" cy="2721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700975" y="2003961"/>
            <a:ext cx="411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5A90FA5-C807-4D19-B02D-CC9624EA210E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84495" y="1464073"/>
            <a:ext cx="2556690" cy="2279252"/>
            <a:chOff x="484495" y="1530748"/>
            <a:chExt cx="2556690" cy="227925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85" r="33854" b="3146"/>
            <a:stretch/>
          </p:blipFill>
          <p:spPr>
            <a:xfrm>
              <a:off x="484495" y="1766377"/>
              <a:ext cx="2556690" cy="2043623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778310" y="1530748"/>
              <a:ext cx="19816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rotating</a:t>
              </a:r>
              <a:r>
                <a:rPr lang="de-DE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</a:t>
              </a:r>
              <a:r>
                <a:rPr lang="de-DE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16466" y="310382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92500" y="1894986"/>
              <a:ext cx="571620" cy="360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59599" y="3065543"/>
              <a:ext cx="307696" cy="211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42187" y="2907729"/>
              <a:ext cx="6703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de-DE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MW</a:t>
              </a:r>
              <a:endPara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 bwMode="auto">
            <a:xfrm>
              <a:off x="1843799" y="3190343"/>
              <a:ext cx="569670" cy="35867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  <a:effectLst/>
          </p:spPr>
        </p:cxnSp>
      </p:grpSp>
      <p:sp>
        <p:nvSpPr>
          <p:cNvPr id="68" name="Rectangle 67"/>
          <p:cNvSpPr/>
          <p:nvPr/>
        </p:nvSpPr>
        <p:spPr>
          <a:xfrm>
            <a:off x="5121774" y="1786395"/>
            <a:ext cx="571620" cy="360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67884" y="4060150"/>
            <a:ext cx="5139701" cy="2219607"/>
            <a:chOff x="467884" y="4060150"/>
            <a:chExt cx="5139701" cy="2219607"/>
          </a:xfrm>
        </p:grpSpPr>
        <p:sp>
          <p:nvSpPr>
            <p:cNvPr id="14" name="TextBox 13"/>
            <p:cNvSpPr txBox="1"/>
            <p:nvPr/>
          </p:nvSpPr>
          <p:spPr>
            <a:xfrm>
              <a:off x="467884" y="5694982"/>
              <a:ext cx="38692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H. Levitt: Spin Dynamics (Wiley, 2001</a:t>
              </a:r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sv-SE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Christle</a:t>
              </a:r>
              <a:r>
                <a:rPr lang="sv-SE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Nature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Materials </a:t>
              </a: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160 (2015)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92500" y="4090466"/>
              <a:ext cx="1463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Hamiltonian</a:t>
              </a:r>
              <a:endPara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67884" y="4557900"/>
              <a:ext cx="20409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nutaion</a:t>
              </a:r>
              <a:r>
                <a:rPr lang="de-DE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</a:t>
              </a:r>
              <a:endPara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351740" y="4559678"/>
              <a:ext cx="17620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ħ</a:t>
              </a:r>
              <a:r>
                <a:rPr lang="de-DE" i="1" dirty="0" err="1" smtClean="0">
                  <a:latin typeface="Symbol" panose="05050102010706020507" pitchFamily="18" charset="2"/>
                  <a:cs typeface="Times New Roman" panose="02020603050405020304" pitchFamily="18" charset="0"/>
                </a:rPr>
                <a:t>w</a:t>
              </a:r>
              <a:r>
                <a:rPr lang="de-DE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nut</a:t>
              </a:r>
              <a:r>
                <a:rPr lang="de-DE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</a:t>
              </a:r>
              <a:r>
                <a:rPr lang="de-DE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de-DE" i="1" dirty="0" err="1" smtClean="0">
                  <a:latin typeface="Symbol" panose="05050102010706020507" pitchFamily="18" charset="2"/>
                  <a:cs typeface="Times New Roman" panose="02020603050405020304" pitchFamily="18" charset="0"/>
                </a:rPr>
                <a:t>m</a:t>
              </a:r>
              <a:r>
                <a:rPr lang="de-DE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de-DE" i="1" dirty="0" err="1" smtClean="0">
                  <a:latin typeface="Symbol" panose="05050102010706020507" pitchFamily="18" charset="2"/>
                  <a:cs typeface="Times New Roman" panose="02020603050405020304" pitchFamily="18" charset="0"/>
                </a:rPr>
                <a:t>B</a:t>
              </a:r>
              <a:r>
                <a:rPr lang="de-DE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MW</a:t>
              </a:r>
              <a:endPara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354917" y="4109859"/>
              <a:ext cx="225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de-DE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de-DE" i="1" dirty="0" err="1" smtClean="0">
                  <a:latin typeface="Symbol" panose="05050102010706020507" pitchFamily="18" charset="2"/>
                  <a:cs typeface="Times New Roman" panose="02020603050405020304" pitchFamily="18" charset="0"/>
                </a:rPr>
                <a:t>m</a:t>
              </a:r>
              <a:r>
                <a:rPr lang="de-DE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de-DE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de-DE" b="1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SB</a:t>
              </a:r>
              <a:r>
                <a:rPr lang="de-DE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MW</a:t>
              </a:r>
              <a:r>
                <a:rPr lang="de-DE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 </a:t>
              </a:r>
              <a:r>
                <a:rPr lang="de-DE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SDS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121774" y="4060150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^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1854286" y="2675825"/>
            <a:ext cx="10964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spin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e-DE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488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2" grpId="0"/>
      <p:bldP spid="43" grpId="0"/>
      <p:bldP spid="46" grpId="0" animBg="1"/>
      <p:bldP spid="45" grpId="0"/>
      <p:bldP spid="33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band boxes with gradient cb vb"/>
          <p:cNvGrpSpPr/>
          <p:nvPr/>
        </p:nvGrpSpPr>
        <p:grpSpPr>
          <a:xfrm>
            <a:off x="2953413" y="1419588"/>
            <a:ext cx="4237961" cy="4573806"/>
            <a:chOff x="2953413" y="1372934"/>
            <a:chExt cx="4237961" cy="4573806"/>
          </a:xfrm>
        </p:grpSpPr>
        <p:sp>
          <p:nvSpPr>
            <p:cNvPr id="14" name="Rectangle 13"/>
            <p:cNvSpPr/>
            <p:nvPr/>
          </p:nvSpPr>
          <p:spPr bwMode="auto">
            <a:xfrm flipV="1">
              <a:off x="2953413" y="5486400"/>
              <a:ext cx="4237961" cy="46034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953413" y="1372934"/>
              <a:ext cx="4237961" cy="48206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26E857-913A-44EE-A4FA-552E2EE0A7DB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5" name="Content Placeholder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38" y="1581449"/>
            <a:ext cx="5334000" cy="4417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38" y="1581449"/>
            <a:ext cx="5334000" cy="4417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38" y="1581449"/>
            <a:ext cx="5334000" cy="44173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38" y="1581449"/>
            <a:ext cx="5334000" cy="4417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38" y="1581449"/>
            <a:ext cx="5334000" cy="44173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38" y="1581448"/>
            <a:ext cx="5334000" cy="441739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178800" y="2345183"/>
            <a:ext cx="307600" cy="3134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79438" y="2298766"/>
            <a:ext cx="475462" cy="294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62508" y="6001788"/>
            <a:ext cx="2883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Robledo, NJP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025013 (2011)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314100" y="875978"/>
            <a:ext cx="2727680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NVˉ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Diagram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98670" y="3348019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cs typeface="Arial" panose="020B0604020202020204" pitchFamily="34" charset="0"/>
              </a:rPr>
              <a:t>dark state</a:t>
            </a:r>
            <a:endParaRPr lang="en-US" sz="1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73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pt readout"/>
          <p:cNvSpPr/>
          <p:nvPr/>
        </p:nvSpPr>
        <p:spPr bwMode="auto">
          <a:xfrm>
            <a:off x="314100" y="875978"/>
            <a:ext cx="2568800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Optical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Readout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4" y="1609552"/>
            <a:ext cx="8587508" cy="3775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7F3B644-C607-46A6-99F2-F44908DAFAC3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14100" y="1642989"/>
            <a:ext cx="8496894" cy="3672490"/>
            <a:chOff x="6350" y="1484768"/>
            <a:chExt cx="9112394" cy="398893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" y="1484768"/>
              <a:ext cx="9112394" cy="398893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2344" y="1524000"/>
              <a:ext cx="4287919" cy="1282261"/>
            </a:xfrm>
            <a:prstGeom prst="rect">
              <a:avLst/>
            </a:prstGeom>
            <a:solidFill>
              <a:srgbClr val="000000">
                <a:alpha val="6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02787" y="5031958"/>
              <a:ext cx="401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600" i="1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de-DE" sz="1600" baseline="-2500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de-DE" sz="160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686799" y="4886346"/>
              <a:ext cx="127001" cy="177362"/>
            </a:xfrm>
            <a:prstGeom prst="rect">
              <a:avLst/>
            </a:prstGeom>
            <a:solidFill>
              <a:srgbClr val="AEFFAE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572330" y="4805750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600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de-DE" sz="160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el readout"/>
          <p:cNvSpPr/>
          <p:nvPr/>
        </p:nvSpPr>
        <p:spPr bwMode="auto">
          <a:xfrm>
            <a:off x="314100" y="875978"/>
            <a:ext cx="2568800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Electrical Readout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66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314099" y="875978"/>
            <a:ext cx="3996644" cy="49695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</a:t>
            </a:r>
            <a:r>
              <a:rPr lang="de-DE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Purity</a:t>
            </a:r>
            <a:r>
              <a:rPr lang="de-DE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Diamond Sample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6208049" y="740810"/>
            <a:ext cx="2486993" cy="1740763"/>
            <a:chOff x="6208049" y="740810"/>
            <a:chExt cx="2486993" cy="174076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89"/>
            <a:stretch/>
          </p:blipFill>
          <p:spPr>
            <a:xfrm>
              <a:off x="6846093" y="740810"/>
              <a:ext cx="1848949" cy="174076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208049" y="1422941"/>
              <a:ext cx="10519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bias</a:t>
              </a:r>
              <a:r>
                <a:rPr lang="de-DE" sz="1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40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voltage</a:t>
              </a:r>
              <a:r>
                <a:rPr lang="de-DE" sz="1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/>
              <a:endParaRPr lang="de-DE" sz="8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de-DE" sz="1400" i="1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de-DE" sz="1400" baseline="-2500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de-DE" sz="1400" baseline="-2500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t="18716" r="34108" b="19186"/>
          <a:stretch/>
        </p:blipFill>
        <p:spPr>
          <a:xfrm flipH="1">
            <a:off x="314099" y="1537419"/>
            <a:ext cx="2122961" cy="125743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5400000">
            <a:off x="1777556" y="2485372"/>
            <a:ext cx="45719" cy="479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78978" y="2438366"/>
            <a:ext cx="827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 </a:t>
            </a:r>
            <a:r>
              <a:rPr lang="de-DE" sz="1400" dirty="0" smtClean="0">
                <a:solidFill>
                  <a:schemeClr val="bg1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m</a:t>
            </a:r>
            <a:r>
              <a:rPr lang="de-DE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de-DE" sz="1400" baseline="-25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2804" y="2768520"/>
            <a:ext cx="2391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microscope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de-DE" sz="16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85687" y="1480486"/>
            <a:ext cx="43121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IIa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diamond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[N] &lt; 1 ppm</a:t>
            </a:r>
          </a:p>
          <a:p>
            <a:pPr algn="l"/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interdigital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contacts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10 </a:t>
            </a:r>
            <a:r>
              <a:rPr lang="de-DE" sz="1600" dirty="0" smtClean="0">
                <a:latin typeface="Symbol" panose="05050102010706020507" pitchFamily="18" charset="2"/>
                <a:cs typeface="Times New Roman" panose="02020603050405020304" pitchFamily="18" charset="0"/>
              </a:rPr>
              <a:t>m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endParaRPr lang="de-DE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oxygenated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surface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de-DE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metallization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Schottky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barrier</a:t>
            </a:r>
            <a:endParaRPr lang="de-DE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680234" y="3016547"/>
            <a:ext cx="3371549" cy="3161772"/>
            <a:chOff x="516392" y="3045407"/>
            <a:chExt cx="3371549" cy="3161772"/>
          </a:xfrm>
        </p:grpSpPr>
        <p:grpSp>
          <p:nvGrpSpPr>
            <p:cNvPr id="5" name="Group 4"/>
            <p:cNvGrpSpPr/>
            <p:nvPr/>
          </p:nvGrpSpPr>
          <p:grpSpPr>
            <a:xfrm>
              <a:off x="516392" y="3328088"/>
              <a:ext cx="3371549" cy="2879091"/>
              <a:chOff x="263812" y="3307457"/>
              <a:chExt cx="3371549" cy="287909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666" b="50385"/>
              <a:stretch/>
            </p:blipFill>
            <p:spPr>
              <a:xfrm>
                <a:off x="314099" y="3389021"/>
                <a:ext cx="3321262" cy="2797527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 rot="5400000">
                <a:off x="222196" y="3349073"/>
                <a:ext cx="435867" cy="3526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381543" y="3045407"/>
              <a:ext cx="17623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back-</a:t>
              </a:r>
              <a:r>
                <a:rPr lang="de-DE" sz="160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</a:t>
              </a:r>
              <a:r>
                <a:rPr lang="de-DE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-back </a:t>
              </a:r>
              <a:r>
                <a:rPr lang="de-DE" sz="160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diode</a:t>
              </a:r>
              <a:endParaRPr lang="de-DE" sz="160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FD0F307-A1F9-446C-9A79-04C18397B420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884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314100" y="875978"/>
            <a:ext cx="3259524" cy="714123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001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Photocurrent Detection: Depth Dependence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24" y="2265015"/>
            <a:ext cx="5870801" cy="29439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8" y="2265015"/>
            <a:ext cx="2602105" cy="25976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67097" y="6531172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Hartz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7800" y="6531173"/>
            <a:ext cx="117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9/19/2017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3713" y="6500388"/>
            <a:ext cx="46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80BE1C6-03D4-4ED4-95B7-A280F62E4FBB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676466" y="3180537"/>
            <a:ext cx="975446" cy="1254631"/>
            <a:chOff x="1676466" y="3180537"/>
            <a:chExt cx="975446" cy="1254631"/>
          </a:xfrm>
        </p:grpSpPr>
        <p:grpSp>
          <p:nvGrpSpPr>
            <p:cNvPr id="25" name="Group 24"/>
            <p:cNvGrpSpPr/>
            <p:nvPr/>
          </p:nvGrpSpPr>
          <p:grpSpPr>
            <a:xfrm>
              <a:off x="2054036" y="3879418"/>
              <a:ext cx="460398" cy="555750"/>
              <a:chOff x="2317826" y="4155821"/>
              <a:chExt cx="460398" cy="555750"/>
            </a:xfrm>
          </p:grpSpPr>
          <p:cxnSp>
            <p:nvCxnSpPr>
              <p:cNvPr id="30" name="Straight Arrow Connector 29"/>
              <p:cNvCxnSpPr/>
              <p:nvPr/>
            </p:nvCxnSpPr>
            <p:spPr bwMode="auto">
              <a:xfrm flipH="1">
                <a:off x="2411226" y="4425118"/>
                <a:ext cx="366998" cy="0"/>
              </a:xfrm>
              <a:prstGeom prst="straightConnector1">
                <a:avLst/>
              </a:prstGeom>
              <a:ln w="1270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2317826" y="4311460"/>
                <a:ext cx="298480" cy="400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US" dirty="0"/>
              </a:p>
            </p:txBody>
          </p:sp>
          <p:cxnSp>
            <p:nvCxnSpPr>
              <p:cNvPr id="32" name="Straight Arrow Connector 31"/>
              <p:cNvCxnSpPr/>
              <p:nvPr/>
            </p:nvCxnSpPr>
            <p:spPr bwMode="auto">
              <a:xfrm flipH="1" flipV="1">
                <a:off x="2673246" y="4155821"/>
                <a:ext cx="104978" cy="26929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26" name="TextBox 25"/>
            <p:cNvSpPr txBox="1"/>
            <p:nvPr/>
          </p:nvSpPr>
          <p:spPr>
            <a:xfrm>
              <a:off x="2187937" y="3648677"/>
              <a:ext cx="2984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 flipV="1">
              <a:off x="1676466" y="4147503"/>
              <a:ext cx="853903" cy="694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367859" y="3180537"/>
              <a:ext cx="2840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n-US" dirty="0"/>
            </a:p>
          </p:txBody>
        </p:sp>
        <p:cxnSp>
          <p:nvCxnSpPr>
            <p:cNvPr id="29" name="Straight Arrow Connector 28"/>
            <p:cNvCxnSpPr/>
            <p:nvPr/>
          </p:nvCxnSpPr>
          <p:spPr bwMode="auto">
            <a:xfrm flipH="1" flipV="1">
              <a:off x="2511865" y="3521580"/>
              <a:ext cx="2569" cy="62834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3" name="Rectangle 32"/>
          <p:cNvSpPr/>
          <p:nvPr/>
        </p:nvSpPr>
        <p:spPr>
          <a:xfrm>
            <a:off x="5990377" y="2151179"/>
            <a:ext cx="2858348" cy="323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650114" y="1557129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igh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endParaRPr lang="de-DE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100x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208282" y="1557129"/>
            <a:ext cx="2385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homogeneous</a:t>
            </a: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illumination</a:t>
            </a:r>
            <a:endParaRPr lang="de-DE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5x </a:t>
            </a:r>
            <a:r>
              <a:rPr lang="de-DE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922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heme/theme1.xml><?xml version="1.0" encoding="utf-8"?>
<a:theme xmlns:a="http://schemas.openxmlformats.org/drawingml/2006/main" name="TUM_Vorlage_weiss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2130</Words>
  <Application>Microsoft Office PowerPoint</Application>
  <PresentationFormat>On-screen Show (4:3)</PresentationFormat>
  <Paragraphs>683</Paragraphs>
  <Slides>37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ＭＳ Ｐゴシック</vt:lpstr>
      <vt:lpstr>Arial</vt:lpstr>
      <vt:lpstr>Calibri</vt:lpstr>
      <vt:lpstr>Calibri Light</vt:lpstr>
      <vt:lpstr>Symbol</vt:lpstr>
      <vt:lpstr>Times New Roman</vt:lpstr>
      <vt:lpstr>Wingdings</vt:lpstr>
      <vt:lpstr>TUM_Vorlage_weiss</vt:lpstr>
      <vt:lpstr>Custom Design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Aslam ionization, recharging</vt:lpstr>
      <vt:lpstr>NIR noise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WSI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Felix.Hartz@wsi.tum.de</dc:creator>
  <cp:lastModifiedBy>Hartz Felix</cp:lastModifiedBy>
  <cp:revision>1813</cp:revision>
  <cp:lastPrinted>2014-10-07T08:37:24Z</cp:lastPrinted>
  <dcterms:created xsi:type="dcterms:W3CDTF">2010-03-29T08:52:43Z</dcterms:created>
  <dcterms:modified xsi:type="dcterms:W3CDTF">2017-09-19T07:46:52Z</dcterms:modified>
</cp:coreProperties>
</file>